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39" r:id="rId3"/>
    <p:sldMasterId id="2147483752" r:id="rId4"/>
    <p:sldMasterId id="2147483764" r:id="rId5"/>
    <p:sldMasterId id="2147483836" r:id="rId6"/>
    <p:sldMasterId id="2147483848" r:id="rId7"/>
    <p:sldMasterId id="2147483860" r:id="rId8"/>
  </p:sldMasterIdLst>
  <p:notesMasterIdLst>
    <p:notesMasterId r:id="rId60"/>
  </p:notesMasterIdLst>
  <p:sldIdLst>
    <p:sldId id="256" r:id="rId9"/>
    <p:sldId id="257" r:id="rId10"/>
    <p:sldId id="258" r:id="rId11"/>
    <p:sldId id="333" r:id="rId12"/>
    <p:sldId id="274" r:id="rId13"/>
    <p:sldId id="340" r:id="rId14"/>
    <p:sldId id="263" r:id="rId15"/>
    <p:sldId id="261" r:id="rId16"/>
    <p:sldId id="262" r:id="rId17"/>
    <p:sldId id="264" r:id="rId18"/>
    <p:sldId id="273" r:id="rId19"/>
    <p:sldId id="352" r:id="rId20"/>
    <p:sldId id="372" r:id="rId21"/>
    <p:sldId id="305" r:id="rId22"/>
    <p:sldId id="337" r:id="rId23"/>
    <p:sldId id="350" r:id="rId24"/>
    <p:sldId id="351" r:id="rId25"/>
    <p:sldId id="339" r:id="rId26"/>
    <p:sldId id="265" r:id="rId27"/>
    <p:sldId id="298" r:id="rId28"/>
    <p:sldId id="296" r:id="rId29"/>
    <p:sldId id="327" r:id="rId30"/>
    <p:sldId id="267" r:id="rId31"/>
    <p:sldId id="276" r:id="rId32"/>
    <p:sldId id="373" r:id="rId33"/>
    <p:sldId id="344" r:id="rId34"/>
    <p:sldId id="345" r:id="rId35"/>
    <p:sldId id="357" r:id="rId36"/>
    <p:sldId id="278" r:id="rId37"/>
    <p:sldId id="358" r:id="rId38"/>
    <p:sldId id="359" r:id="rId39"/>
    <p:sldId id="360" r:id="rId40"/>
    <p:sldId id="361" r:id="rId41"/>
    <p:sldId id="363" r:id="rId42"/>
    <p:sldId id="364" r:id="rId43"/>
    <p:sldId id="365" r:id="rId44"/>
    <p:sldId id="366" r:id="rId45"/>
    <p:sldId id="368" r:id="rId46"/>
    <p:sldId id="371" r:id="rId47"/>
    <p:sldId id="268" r:id="rId48"/>
    <p:sldId id="304" r:id="rId49"/>
    <p:sldId id="323" r:id="rId50"/>
    <p:sldId id="303" r:id="rId51"/>
    <p:sldId id="325" r:id="rId52"/>
    <p:sldId id="326" r:id="rId53"/>
    <p:sldId id="328" r:id="rId54"/>
    <p:sldId id="329" r:id="rId55"/>
    <p:sldId id="341" r:id="rId56"/>
    <p:sldId id="349" r:id="rId57"/>
    <p:sldId id="362" r:id="rId58"/>
    <p:sldId id="37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20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5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D6A32-EF6D-46BF-BC39-C9279422AF43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EE628-4DFB-4122-A3B1-F27D5AF2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6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critical need is to stop the surge at the coast – this protects the entire Bay area</a:t>
            </a:r>
          </a:p>
          <a:p>
            <a:r>
              <a:rPr lang="en-US" dirty="0" smtClean="0"/>
              <a:t>1. Protects from catastrophic overflows and </a:t>
            </a:r>
          </a:p>
          <a:p>
            <a:r>
              <a:rPr lang="en-US" dirty="0" smtClean="0"/>
              <a:t>2. Doesn’t allow the ocean surge into the Bay which in turn prevents massive internal surges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56EF0A-0F87-416A-B323-881BDE252C72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5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we</a:t>
            </a:r>
            <a:r>
              <a:rPr lang="en-US" baseline="0" dirty="0" smtClean="0"/>
              <a:t> have one additional category (purple) where losses exceed 48 million.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ADAA6-2880-4A42-8EEA-BD1C0D0E1F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that maximum loss is about 48 million while we also have fewer census block that recorded residential losses.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ADAA6-2880-4A42-8EEA-BD1C0D0E1F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that maximum loss is about 48 million while we also have fewer census block that recorded residential losses.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ADAA6-2880-4A42-8EEA-BD1C0D0E1F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analysis shows significant reduction in losses. For example, for the largest of the four storms (Storm A), Residential building and content loss without a coastal spine was approximately $5.32 billion.  This economic impact was reduced to $1.60 billion with coastal protection in place. In fact, residential economic losses reduced by almost 70% while the</a:t>
            </a:r>
            <a:r>
              <a:rPr lang="en-US" baseline="0" dirty="0" smtClean="0"/>
              <a:t> combined building loss reduced by almost 68% </a:t>
            </a:r>
            <a:r>
              <a:rPr lang="en-US" dirty="0" smtClean="0"/>
              <a:t>with the placement of a 17-foot dike along Galveston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ADAA6-2880-4A42-8EEA-BD1C0D0E1F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4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13B33-C97F-4DEC-B146-501169FC726C}" type="slidenum">
              <a:rPr lang="en-US" altLang="nl-NL" smtClean="0"/>
              <a:pPr>
                <a:defRPr/>
              </a:pPr>
              <a:t>41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9516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13B33-C97F-4DEC-B146-501169FC726C}" type="slidenum">
              <a:rPr lang="en-US" altLang="nl-NL" smtClean="0"/>
              <a:pPr>
                <a:defRPr/>
              </a:pPr>
              <a:t>47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6328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FD2D-7A78-4517-AF29-6A13721B2A1D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3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1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13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8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4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1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22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4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1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41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39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6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62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1" y="2895600"/>
            <a:ext cx="6096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12192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995E2C-C13A-4146-848E-967A80E6C4DA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21563E-225B-4674-A4A0-2FA79220C4BB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9901" y="457201"/>
            <a:ext cx="1024128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1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7420C8B-F793-4120-A8B7-203C2BB93428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DCDD940-70D7-4789-8ED0-FA3F7C4E0B12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00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69901" y="4003302"/>
            <a:ext cx="6096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1DFCD2-59F5-4D1B-8591-886C05657979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BE1C37-42DD-479C-B48B-7642190D455A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-5919" y="182880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72488" y="1990078"/>
            <a:ext cx="11253216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78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6534912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083931FC-9F37-4F76-9F82-66229A053C10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2396B96-A522-40BA-AC53-68F8821FFA55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0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1" y="1463041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34151" y="1463041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653415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29123611-28E8-4813-86B5-0A2F2C225067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A4ABCE6E-0E84-453C-9732-6C4033D38D07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10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A8E27F-AD57-45FC-8BFF-FE33A3131661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8E3CE6-B2D7-47E0-B17F-3DC2BFE2AE93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7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10168-FC18-48CE-863C-F2C899C1EBAD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B006EA-9BB8-4546-9701-79400A261DD5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2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1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2" y="1463040"/>
            <a:ext cx="4508500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5473700" y="1463040"/>
            <a:ext cx="6242051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440EAE55-C403-4880-8D3F-6ADF3AB1E5C4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660D043-2B0E-468A-828F-FFD900D6B908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4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72299" y="0"/>
            <a:ext cx="5219700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69901" y="1600200"/>
            <a:ext cx="6096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69900" y="275208"/>
            <a:ext cx="6096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5ADCA145-A3EB-477D-B840-033CBF5E43A2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6E37942-9555-4A16-ACB0-6C021F64B685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59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E3EE0B-9964-415A-8AC5-0ACCA0EB4BFF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60A11-C6FF-47A2-AC99-00F130293FFE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89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D3320-820F-427C-99B5-43ACE4E25D2D}" type="datetimeFigureOut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CF5BE-9FA8-4D3E-96A7-033FD6F416C6}" type="slidenum">
              <a:rPr lang="en-US" smtClean="0">
                <a:solidFill>
                  <a:srgbClr val="FFFFFF">
                    <a:alpha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98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8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B50E925-238B-447D-B6BC-89DFDF5813DF}" type="slidenum">
              <a:rPr lang="en-US">
                <a:solidFill>
                  <a:srgbClr val="FFFFFF">
                    <a:alpha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33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5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29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61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89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0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74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1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5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26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91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71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81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1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28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12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5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68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3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46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27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70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66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3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3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50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20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08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77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08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55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3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23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42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81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67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042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04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5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12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133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16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81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44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7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328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70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51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04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61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208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612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90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35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88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1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2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9638-4218-4ACD-8AF6-FFC2ED487677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297D3-09B7-4C64-8866-5B7AB382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5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02B1AF5-811D-4BF8-9F3B-23D48E3602D8}" type="datetimeFigureOut">
              <a:rPr lang="en-US" smtClean="0">
                <a:solidFill>
                  <a:srgbClr val="073E87"/>
                </a:solidFill>
              </a:rPr>
              <a:pPr/>
              <a:t>4/22/2015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4C4DBE7-B630-4413-A01B-1E631136D79D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1" y="228600"/>
            <a:ext cx="1024128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1" y="1463040"/>
            <a:ext cx="1024128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901" y="6543676"/>
            <a:ext cx="19558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2E85D1-C45D-4ECE-8826-980F45492AF9}" type="datetimeFigureOut">
              <a:rPr lang="en-US" smtClean="0">
                <a:solidFill>
                  <a:srgbClr val="FFFFFF">
                    <a:alpha val="6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4/22/2015</a:t>
            </a:fld>
            <a:endParaRPr lang="en-US" dirty="0">
              <a:solidFill>
                <a:srgbClr val="FFFFFF">
                  <a:alpha val="6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2999" y="6543676"/>
            <a:ext cx="5448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>
                  <a:alpha val="6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12DE5-3451-4A7F-B069-5ABD93D1B069}" type="slidenum">
              <a:rPr lang="en-US" smtClean="0">
                <a:solidFill>
                  <a:srgbClr val="FFFFFF">
                    <a:alpha val="65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alpha val="65000"/>
                </a:srgb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28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1A5A-2116-41E7-909C-E0E7AE6F1E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34F0B-5E0E-40BB-96BD-8BEC7488C1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1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9F42-1922-439C-9DC8-5C42FA1ADB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A2D2-4A16-495D-8763-88C879F3D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8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9638-4218-4ACD-8AF6-FFC2ED4876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297D3-09B7-4C64-8866-5B7AB38287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FC12-FAA5-436E-A56A-B40D05826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E024-2ABA-4AD1-91D5-4838BBA4B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3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8000">
              <a:srgbClr val="85C2FF"/>
            </a:gs>
            <a:gs pos="26000">
              <a:schemeClr val="accent1">
                <a:lumMod val="40000"/>
                <a:lumOff val="60000"/>
              </a:scheme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053C3-6E6E-4298-A385-2C3278E11A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79FD6-70B1-4E29-9D25-8844E296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jpe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4.jpe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jpeg"/><Relationship Id="rId7" Type="http://schemas.openxmlformats.org/officeDocument/2006/relationships/image" Target="../media/image3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cid:image010.png@01D005A6.ED422730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" y="10559"/>
            <a:ext cx="11088039" cy="68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0859" y="1088078"/>
            <a:ext cx="9144000" cy="1316983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Surge Protection for the </a:t>
            </a:r>
          </a:p>
          <a:p>
            <a:r>
              <a:rPr lang="en-US" sz="4400" b="1" dirty="0" smtClean="0"/>
              <a:t>City of Galveston </a:t>
            </a:r>
          </a:p>
          <a:p>
            <a:r>
              <a:rPr lang="en-US" sz="4400" b="1" dirty="0" smtClean="0"/>
              <a:t>Advancing the Ike </a:t>
            </a:r>
            <a:r>
              <a:rPr lang="en-US" sz="4400" b="1" dirty="0"/>
              <a:t>D</a:t>
            </a:r>
            <a:r>
              <a:rPr lang="en-US" sz="4400" b="1" dirty="0" smtClean="0"/>
              <a:t>ike Concept </a:t>
            </a:r>
            <a:endParaRPr lang="en-US" sz="4400" b="1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40872" y="3246726"/>
            <a:ext cx="9144000" cy="15746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pPr algn="ctr"/>
            <a:r>
              <a:rPr lang="en-US" b="1" u="sng" dirty="0" smtClean="0"/>
              <a:t>Who</a:t>
            </a:r>
            <a:r>
              <a:rPr lang="en-US" b="1" dirty="0" smtClean="0"/>
              <a:t> we are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Integrated Academic-led Research Team </a:t>
            </a:r>
            <a:r>
              <a:rPr lang="en-US" dirty="0" smtClean="0"/>
              <a:t>Investigating Multiple lines of Surge </a:t>
            </a:r>
            <a:r>
              <a:rPr lang="en-US" dirty="0"/>
              <a:t>D</a:t>
            </a:r>
            <a:r>
              <a:rPr lang="en-US" dirty="0" smtClean="0"/>
              <a:t>efense – Including the Coastal Barrier</a:t>
            </a:r>
          </a:p>
          <a:p>
            <a:r>
              <a:rPr lang="en-US" dirty="0" smtClean="0"/>
              <a:t>Researchers Devise an Actionable Plan and Provide Content to </a:t>
            </a:r>
            <a:r>
              <a:rPr lang="en-US" u="sng" dirty="0" smtClean="0"/>
              <a:t>Implementation and Outreach Organizations</a:t>
            </a:r>
          </a:p>
          <a:p>
            <a:r>
              <a:rPr lang="en-US" dirty="0" smtClean="0"/>
              <a:t>Wide Range of </a:t>
            </a:r>
            <a:r>
              <a:rPr lang="en-US" u="sng" dirty="0" smtClean="0"/>
              <a:t>Public </a:t>
            </a:r>
            <a:r>
              <a:rPr lang="en-US" u="sng" dirty="0"/>
              <a:t>S</a:t>
            </a:r>
            <a:r>
              <a:rPr lang="en-US" u="sng" dirty="0" smtClean="0"/>
              <a:t>upport </a:t>
            </a:r>
            <a:r>
              <a:rPr lang="en-US" dirty="0" smtClean="0"/>
              <a:t>from Communities, Organizations, Businesses and Individuals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606751" y="914400"/>
            <a:ext cx="11474413" cy="57496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</a:pPr>
            <a:r>
              <a:rPr lang="en-US" sz="2000" b="1" dirty="0"/>
              <a:t>Economics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 smtClean="0"/>
              <a:t>Drs</a:t>
            </a:r>
            <a:r>
              <a:rPr lang="en-US" sz="2000" dirty="0" smtClean="0"/>
              <a:t> </a:t>
            </a:r>
            <a:r>
              <a:rPr lang="en-US" sz="2000" dirty="0"/>
              <a:t>Bill </a:t>
            </a:r>
            <a:r>
              <a:rPr lang="en-US" sz="2000" dirty="0" smtClean="0"/>
              <a:t>Gilmer and Adam Perdue, </a:t>
            </a:r>
            <a:r>
              <a:rPr lang="en-US" sz="2000" dirty="0"/>
              <a:t>Institute for Regional Forecasting, University of </a:t>
            </a:r>
            <a:r>
              <a:rPr lang="en-US" sz="2000" dirty="0" smtClean="0"/>
              <a:t>Houston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 smtClean="0"/>
              <a:t>Dr</a:t>
            </a:r>
            <a:r>
              <a:rPr lang="en-US" sz="2000" dirty="0" smtClean="0"/>
              <a:t> </a:t>
            </a:r>
            <a:r>
              <a:rPr lang="en-US" sz="2000" dirty="0" err="1" smtClean="0"/>
              <a:t>Hanadi</a:t>
            </a:r>
            <a:r>
              <a:rPr lang="en-US" sz="2000" dirty="0" smtClean="0"/>
              <a:t> </a:t>
            </a:r>
            <a:r>
              <a:rPr lang="en-US" sz="2000" dirty="0" err="1" smtClean="0"/>
              <a:t>Rifai</a:t>
            </a:r>
            <a:r>
              <a:rPr lang="en-US" sz="2000" dirty="0" smtClean="0"/>
              <a:t>, University of Houston</a:t>
            </a:r>
            <a:endParaRPr lang="en-US" sz="2000" dirty="0"/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/>
              <a:t>Drs</a:t>
            </a:r>
            <a:r>
              <a:rPr lang="en-US" sz="2000" dirty="0"/>
              <a:t> </a:t>
            </a:r>
            <a:r>
              <a:rPr lang="en-US" sz="2000" dirty="0" smtClean="0"/>
              <a:t>Sam Brody, Wes </a:t>
            </a:r>
            <a:r>
              <a:rPr lang="en-US" sz="2000" dirty="0" err="1"/>
              <a:t>Highfield</a:t>
            </a:r>
            <a:r>
              <a:rPr lang="en-US" sz="2000" dirty="0"/>
              <a:t> and Meri </a:t>
            </a:r>
            <a:r>
              <a:rPr lang="en-US" sz="2000" dirty="0" err="1"/>
              <a:t>Davlasheridze</a:t>
            </a:r>
            <a:r>
              <a:rPr lang="en-US" sz="2000" dirty="0"/>
              <a:t>, TAMUG</a:t>
            </a:r>
          </a:p>
          <a:p>
            <a:pPr>
              <a:buClr>
                <a:schemeClr val="tx2"/>
              </a:buClr>
            </a:pPr>
            <a:r>
              <a:rPr lang="en-US" sz="2000" b="1" dirty="0"/>
              <a:t>Surge Modeling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 smtClean="0"/>
              <a:t>Drs</a:t>
            </a:r>
            <a:r>
              <a:rPr lang="en-US" sz="2000" dirty="0" smtClean="0"/>
              <a:t> </a:t>
            </a:r>
            <a:r>
              <a:rPr lang="en-US" sz="2000" dirty="0"/>
              <a:t>Robert </a:t>
            </a:r>
            <a:r>
              <a:rPr lang="en-US" sz="2000" dirty="0" err="1"/>
              <a:t>Whalin</a:t>
            </a:r>
            <a:r>
              <a:rPr lang="en-US" sz="2000" dirty="0"/>
              <a:t>, </a:t>
            </a:r>
            <a:r>
              <a:rPr lang="en-US" sz="2000" dirty="0" smtClean="0"/>
              <a:t>Tom Richardson and Bruce Ebersole; Homeland </a:t>
            </a:r>
            <a:r>
              <a:rPr lang="en-US" sz="2000" dirty="0"/>
              <a:t>Security Center of </a:t>
            </a:r>
            <a:r>
              <a:rPr lang="en-US" sz="2000" dirty="0" smtClean="0"/>
              <a:t>Excellence, </a:t>
            </a:r>
            <a:r>
              <a:rPr lang="en-US" sz="2000" dirty="0"/>
              <a:t>Jackson State University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/>
              <a:t>Dr Jeff Melby, USACE/Engineering Research &amp; Development  </a:t>
            </a:r>
            <a:r>
              <a:rPr lang="en-US" sz="2000" dirty="0" smtClean="0"/>
              <a:t>Center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 smtClean="0"/>
              <a:t>Dr</a:t>
            </a:r>
            <a:r>
              <a:rPr lang="en-US" sz="2000" dirty="0" smtClean="0"/>
              <a:t> Clint Dawson, The University of Texas </a:t>
            </a:r>
            <a:endParaRPr lang="en-US" sz="2000" dirty="0"/>
          </a:p>
          <a:p>
            <a:pPr>
              <a:buClr>
                <a:schemeClr val="tx2"/>
              </a:buClr>
            </a:pPr>
            <a:r>
              <a:rPr lang="en-US" sz="2000" b="1" dirty="0"/>
              <a:t>Barrier Design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/>
              <a:t>Dr Bas </a:t>
            </a:r>
            <a:r>
              <a:rPr lang="en-US" sz="2000" dirty="0" err="1"/>
              <a:t>Jonkman</a:t>
            </a:r>
            <a:r>
              <a:rPr lang="en-US" sz="2000" dirty="0"/>
              <a:t>, Delft Technical University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/>
              <a:t>Dr Jens Figlus, </a:t>
            </a:r>
            <a:r>
              <a:rPr lang="en-US" sz="2000" dirty="0" smtClean="0"/>
              <a:t>TAMUG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Dr </a:t>
            </a:r>
            <a:r>
              <a:rPr lang="en-US" sz="2000" dirty="0">
                <a:solidFill>
                  <a:prstClr val="black"/>
                </a:solidFill>
              </a:rPr>
              <a:t>Phil Bedient, Larry Dunbar, Rice University </a:t>
            </a:r>
            <a:r>
              <a:rPr lang="en-US" sz="2000" dirty="0" smtClean="0"/>
              <a:t> </a:t>
            </a:r>
            <a:endParaRPr lang="en-US" sz="2000" dirty="0"/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/>
              <a:t>Drs</a:t>
            </a:r>
            <a:r>
              <a:rPr lang="en-US" sz="2000" dirty="0"/>
              <a:t> Galen Newman and Eric </a:t>
            </a:r>
            <a:r>
              <a:rPr lang="en-US" sz="2000" dirty="0" err="1"/>
              <a:t>Bardenhagen</a:t>
            </a:r>
            <a:r>
              <a:rPr lang="en-US" sz="2000" dirty="0"/>
              <a:t>, Landscape Architecture, </a:t>
            </a:r>
            <a:r>
              <a:rPr lang="en-US" sz="2000" dirty="0" smtClean="0"/>
              <a:t>TAMU</a:t>
            </a:r>
          </a:p>
          <a:p>
            <a:pPr>
              <a:buClr>
                <a:schemeClr val="tx2"/>
              </a:buClr>
            </a:pPr>
            <a:r>
              <a:rPr lang="en-US" sz="2000" b="1" dirty="0" smtClean="0"/>
              <a:t>Overall </a:t>
            </a:r>
            <a:r>
              <a:rPr lang="en-US" sz="2000" b="1" dirty="0"/>
              <a:t>Flood Risk Reduction/Project </a:t>
            </a:r>
            <a:r>
              <a:rPr lang="en-US" sz="2000" b="1" dirty="0" smtClean="0"/>
              <a:t>Coordination/Public Outreach/Data and Information Accessibility </a:t>
            </a:r>
            <a:endParaRPr lang="en-US" sz="2000" b="1" dirty="0"/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/>
              <a:t>Dr Sam Brody, COL Len Waterworth and Dr Bill Merrell, </a:t>
            </a:r>
            <a:r>
              <a:rPr lang="en-US" sz="2000" dirty="0" smtClean="0"/>
              <a:t>TAMUG</a:t>
            </a:r>
          </a:p>
          <a:p>
            <a:pPr lvl="1" indent="0">
              <a:buClr>
                <a:schemeClr val="tx2"/>
              </a:buClr>
              <a:buNone/>
            </a:pPr>
            <a:r>
              <a:rPr lang="en-US" sz="2000" dirty="0" err="1" smtClean="0"/>
              <a:t>Dr</a:t>
            </a:r>
            <a:r>
              <a:rPr lang="en-US" sz="2000" dirty="0" smtClean="0"/>
              <a:t> Phil </a:t>
            </a:r>
            <a:r>
              <a:rPr lang="en-US" sz="2000" dirty="0" err="1" smtClean="0"/>
              <a:t>Bedient</a:t>
            </a:r>
            <a:r>
              <a:rPr lang="en-US" sz="2000" dirty="0" smtClean="0"/>
              <a:t>, Larry Dunbar, Jim Blackburn, Rice University</a:t>
            </a:r>
            <a:endParaRPr lang="en-US" sz="2000" dirty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Ø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2640" y="228600"/>
            <a:ext cx="7680960" cy="6858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TAMUG/SPEED Research </a:t>
            </a:r>
            <a:r>
              <a:rPr lang="en-US" b="1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921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583"/>
            <a:ext cx="10515600" cy="84483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Academic-led Research but Much More than Academics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Strong Implementation Partners and Supporters</a:t>
            </a:r>
          </a:p>
          <a:p>
            <a:r>
              <a:rPr lang="en-US" dirty="0" smtClean="0"/>
              <a:t>Bay Area Houston Economic Partnership (BAHEP) and other economic partnerships – 12 endorsements</a:t>
            </a:r>
          </a:p>
          <a:p>
            <a:r>
              <a:rPr lang="en-US" dirty="0" smtClean="0"/>
              <a:t>BAHEP – International Maritime Advisory Committee</a:t>
            </a:r>
          </a:p>
          <a:p>
            <a:r>
              <a:rPr lang="en-US" dirty="0" smtClean="0"/>
              <a:t>BACPA – 501c3 – Supports </a:t>
            </a:r>
            <a:r>
              <a:rPr lang="en-US" dirty="0"/>
              <a:t>R</a:t>
            </a:r>
            <a:r>
              <a:rPr lang="en-US" dirty="0" smtClean="0"/>
              <a:t>esearch and Public </a:t>
            </a:r>
            <a:r>
              <a:rPr lang="en-US" dirty="0"/>
              <a:t>O</a:t>
            </a:r>
            <a:r>
              <a:rPr lang="en-US" dirty="0" smtClean="0"/>
              <a:t>utreach</a:t>
            </a:r>
          </a:p>
          <a:p>
            <a:r>
              <a:rPr lang="en-US" dirty="0" smtClean="0"/>
              <a:t>Formal Endorsements from 22 Cities and Harris County Mayors and Councils Association </a:t>
            </a:r>
          </a:p>
          <a:p>
            <a:r>
              <a:rPr lang="en-US" dirty="0" smtClean="0"/>
              <a:t>Formal Endorsement from the East Harris County Manufacturers Association (130+ Manufacturing Companies)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ffmanc\AppData\Local\Microsoft\Windows\Temporary Internet Files\Content.Outlook\E5IEQB6F\21_cities_13_orgs_suppor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41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073" y="692727"/>
            <a:ext cx="3001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Cities and organizations supporting the Ike Dike Concept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98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089" y="213744"/>
            <a:ext cx="10515600" cy="734001"/>
          </a:xfrm>
        </p:spPr>
        <p:txBody>
          <a:bodyPr/>
          <a:lstStyle/>
          <a:p>
            <a:pPr algn="ctr"/>
            <a:r>
              <a:rPr lang="en-GB" b="1" dirty="0" smtClean="0"/>
              <a:t>Overall Galveston Bay Solution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484" y="1433510"/>
            <a:ext cx="6827086" cy="2836317"/>
          </a:xfrm>
        </p:spPr>
        <p:txBody>
          <a:bodyPr>
            <a:normAutofit/>
          </a:bodyPr>
          <a:lstStyle/>
          <a:p>
            <a:r>
              <a:rPr lang="en-GB" dirty="0" smtClean="0"/>
              <a:t>Multiple </a:t>
            </a:r>
            <a:r>
              <a:rPr lang="en-GB" dirty="0"/>
              <a:t>L</a:t>
            </a:r>
            <a:r>
              <a:rPr lang="en-GB" dirty="0" smtClean="0"/>
              <a:t>ines of Protection</a:t>
            </a:r>
          </a:p>
          <a:p>
            <a:r>
              <a:rPr lang="en-GB" dirty="0" smtClean="0"/>
              <a:t>Stop as Much Surge as Practicable Near the Coast </a:t>
            </a:r>
          </a:p>
          <a:p>
            <a:r>
              <a:rPr lang="en-GB" dirty="0" smtClean="0"/>
              <a:t>Coastal Barrier Risk Reduction (TAMUG-led)</a:t>
            </a:r>
          </a:p>
          <a:p>
            <a:r>
              <a:rPr lang="en-GB" dirty="0" smtClean="0"/>
              <a:t>Risk Reduction </a:t>
            </a:r>
            <a:r>
              <a:rPr lang="en-GB" dirty="0"/>
              <a:t>M</a:t>
            </a:r>
            <a:r>
              <a:rPr lang="en-GB" dirty="0" smtClean="0"/>
              <a:t>easures </a:t>
            </a:r>
            <a:r>
              <a:rPr lang="en-GB" dirty="0"/>
              <a:t>W</a:t>
            </a:r>
            <a:r>
              <a:rPr lang="en-GB" dirty="0" smtClean="0"/>
              <a:t>ithin the Bay (SSPEED-led)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11" y="4786941"/>
            <a:ext cx="5495936" cy="19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jonkman\TU\persoonlijk\intree uittree C71903\achtergrond\oesterrif_slikken_van_viane_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114" y="2014078"/>
            <a:ext cx="2594790" cy="33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06613" y="1558636"/>
            <a:ext cx="435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Oyster reefs</a:t>
            </a:r>
            <a:endParaRPr lang="nl-NL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505501" y="4343718"/>
            <a:ext cx="485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Inflatable barriers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601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coffmanc\AppData\Local\Microsoft\Windows\Temporary Internet Files\Content.Outlook\6BJO1VZ6\GalvestonAerialMap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1" y="1"/>
            <a:ext cx="9144000" cy="6859589"/>
          </a:xfrm>
        </p:spPr>
      </p:pic>
      <p:sp>
        <p:nvSpPr>
          <p:cNvPr id="5" name="TextBox 4"/>
          <p:cNvSpPr txBox="1"/>
          <p:nvPr/>
        </p:nvSpPr>
        <p:spPr>
          <a:xfrm>
            <a:off x="6860514" y="5687675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Arial" charset="0"/>
              </a:rPr>
              <a:t>Coastal Spine</a:t>
            </a: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 rot="-1938113">
            <a:off x="4816475" y="4811714"/>
            <a:ext cx="2362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Galveston Island</a:t>
            </a:r>
          </a:p>
        </p:txBody>
      </p:sp>
      <p:sp>
        <p:nvSpPr>
          <p:cNvPr id="38916" name="TextBox 6"/>
          <p:cNvSpPr txBox="1">
            <a:spLocks noChangeArrowheads="1"/>
          </p:cNvSpPr>
          <p:nvPr/>
        </p:nvSpPr>
        <p:spPr bwMode="auto">
          <a:xfrm rot="-1556849">
            <a:off x="7110413" y="3033714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Bolivar Peninsula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0800000" flipV="1">
            <a:off x="6019800" y="4495800"/>
            <a:ext cx="1219200" cy="83820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124700" y="4229100"/>
            <a:ext cx="304800" cy="7620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3"/>
          <p:cNvSpPr txBox="1">
            <a:spLocks noChangeArrowheads="1"/>
          </p:cNvSpPr>
          <p:nvPr/>
        </p:nvSpPr>
        <p:spPr bwMode="auto">
          <a:xfrm>
            <a:off x="7315200" y="4114801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Bolivar Roads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5791200"/>
            <a:ext cx="2057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/>
                </a:solidFill>
                <a:latin typeface="Arial" charset="0"/>
                <a:cs typeface="Arial" charset="0"/>
              </a:rPr>
              <a:t>Intracoastal Waterway 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0800000" flipV="1">
            <a:off x="4419600" y="5334000"/>
            <a:ext cx="1600200" cy="10668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 flipV="1">
            <a:off x="8001000" y="2438400"/>
            <a:ext cx="2667000" cy="11430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7315200" y="3581400"/>
            <a:ext cx="685800" cy="4572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43400" y="6324600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Arial" charset="0"/>
                <a:cs typeface="Arial" charset="0"/>
              </a:rPr>
              <a:t>•</a:t>
            </a: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050" dirty="0">
                <a:solidFill>
                  <a:srgbClr val="FFFFFF"/>
                </a:solidFill>
                <a:latin typeface="Arial" charset="0"/>
                <a:cs typeface="Arial" charset="0"/>
              </a:rPr>
              <a:t>San Luis Pass</a:t>
            </a:r>
          </a:p>
        </p:txBody>
      </p:sp>
      <p:cxnSp>
        <p:nvCxnSpPr>
          <p:cNvPr id="30" name="Straight Connector 29"/>
          <p:cNvCxnSpPr>
            <a:endCxn id="28" idx="1"/>
          </p:cNvCxnSpPr>
          <p:nvPr/>
        </p:nvCxnSpPr>
        <p:spPr>
          <a:xfrm rot="5400000">
            <a:off x="4327525" y="6416675"/>
            <a:ext cx="107950" cy="7620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3886200" y="6553200"/>
            <a:ext cx="381000" cy="3048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74585" y="4876800"/>
            <a:ext cx="17526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/>
                </a:solidFill>
                <a:latin typeface="Arial" charset="0"/>
                <a:cs typeface="Arial" charset="0"/>
              </a:rPr>
              <a:t>Existing Seawall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9639300" y="2552700"/>
            <a:ext cx="381000" cy="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86200" y="6248400"/>
            <a:ext cx="381000" cy="2286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06000" y="2743201"/>
            <a:ext cx="10668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/>
                </a:solidFill>
                <a:latin typeface="Arial" charset="0"/>
                <a:cs typeface="Arial" charset="0"/>
              </a:rPr>
              <a:t>High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/>
                </a:solidFill>
                <a:latin typeface="Arial" charset="0"/>
                <a:cs typeface="Arial" charset="0"/>
              </a:rPr>
              <a:t>   Island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286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Houston Ship Channel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0" y="79379"/>
            <a:ext cx="3886200" cy="1877437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A&amp;M-led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strategy is to keep 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ocean 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surge out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Galveston Bay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using a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cs typeface="Arial" charset="0"/>
              </a:rPr>
              <a:t>gated coastal barrier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Brace 1"/>
          <p:cNvSpPr/>
          <p:nvPr/>
        </p:nvSpPr>
        <p:spPr>
          <a:xfrm rot="3152216">
            <a:off x="7659308" y="2456723"/>
            <a:ext cx="1119223" cy="5499912"/>
          </a:xfrm>
          <a:prstGeom prst="rightBrace">
            <a:avLst>
              <a:gd name="adj1" fmla="val 16044"/>
              <a:gd name="adj2" fmla="val 49330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394709"/>
            <a:ext cx="4027055" cy="1387907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ea typeface="ＭＳ Ｐゴシック" panose="020B0600070205080204" pitchFamily="34" charset="-128"/>
              </a:rPr>
              <a:t>HGAPS Alternatives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98" y="-23994"/>
            <a:ext cx="5327938" cy="688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7380" y="284965"/>
            <a:ext cx="5273964" cy="2364833"/>
          </a:xfrm>
        </p:spPr>
        <p:txBody>
          <a:bodyPr/>
          <a:lstStyle/>
          <a:p>
            <a:r>
              <a:rPr lang="en-US" b="1" dirty="0" smtClean="0"/>
              <a:t>Beach-the first line of defense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7" y="9330"/>
            <a:ext cx="5024582" cy="690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0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58" y="143688"/>
            <a:ext cx="9459042" cy="63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9566" y="323273"/>
            <a:ext cx="2940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</a:rPr>
              <a:t>The Sand Motor Concept</a:t>
            </a:r>
          </a:p>
        </p:txBody>
      </p:sp>
    </p:spTree>
    <p:extLst>
      <p:ext uri="{BB962C8B-B14F-4D97-AF65-F5344CB8AC3E}">
        <p14:creationId xmlns:p14="http://schemas.microsoft.com/office/powerpoint/2010/main" val="122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Where We Are Towards a </a:t>
            </a:r>
            <a:r>
              <a:rPr lang="en-US" b="1" u="sng" dirty="0" smtClean="0"/>
              <a:t>Very First Cut </a:t>
            </a:r>
            <a:r>
              <a:rPr lang="en-US" b="1" dirty="0" smtClean="0"/>
              <a:t>at an Actionable Plan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TAMUG Concentrating </a:t>
            </a:r>
            <a:r>
              <a:rPr lang="en-US" dirty="0"/>
              <a:t>on </a:t>
            </a:r>
            <a:r>
              <a:rPr lang="en-US" dirty="0" smtClean="0"/>
              <a:t>Surge </a:t>
            </a:r>
            <a:r>
              <a:rPr lang="en-US" dirty="0"/>
              <a:t>R</a:t>
            </a:r>
            <a:r>
              <a:rPr lang="en-US" dirty="0" smtClean="0"/>
              <a:t>eduction </a:t>
            </a:r>
            <a:r>
              <a:rPr lang="en-US" dirty="0"/>
              <a:t>from the Coastal Barrier</a:t>
            </a:r>
          </a:p>
          <a:p>
            <a:r>
              <a:rPr lang="en-US" u="sng" dirty="0" smtClean="0"/>
              <a:t>Very First Cut </a:t>
            </a:r>
            <a:r>
              <a:rPr lang="en-US" dirty="0"/>
              <a:t>W</a:t>
            </a:r>
            <a:r>
              <a:rPr lang="en-US" dirty="0" smtClean="0"/>
              <a:t>ill </a:t>
            </a:r>
            <a:r>
              <a:rPr lang="en-US" dirty="0"/>
              <a:t>F</a:t>
            </a:r>
            <a:r>
              <a:rPr lang="en-US" dirty="0" smtClean="0"/>
              <a:t>ocus </a:t>
            </a:r>
            <a:r>
              <a:rPr lang="en-US" dirty="0"/>
              <a:t>on </a:t>
            </a:r>
            <a:r>
              <a:rPr lang="en-US" dirty="0" smtClean="0"/>
              <a:t>Economics</a:t>
            </a:r>
            <a:r>
              <a:rPr lang="en-US" dirty="0"/>
              <a:t>, in particular, a </a:t>
            </a:r>
            <a:r>
              <a:rPr lang="en-US" dirty="0" smtClean="0"/>
              <a:t>Preliminary </a:t>
            </a:r>
            <a:r>
              <a:rPr lang="en-US" dirty="0"/>
              <a:t>but </a:t>
            </a:r>
            <a:r>
              <a:rPr lang="en-US" dirty="0" smtClean="0"/>
              <a:t>Credible Cost/Benefit Analysis of the Coastal Barrier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Cost/Benefit </a:t>
            </a:r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s the Most Critical Aspect of Receiving </a:t>
            </a:r>
            <a:r>
              <a:rPr lang="en-US" dirty="0">
                <a:solidFill>
                  <a:prstClr val="black"/>
                </a:solidFill>
              </a:rPr>
              <a:t>Federal </a:t>
            </a:r>
            <a:r>
              <a:rPr lang="en-US" dirty="0" smtClean="0">
                <a:solidFill>
                  <a:prstClr val="black"/>
                </a:solidFill>
              </a:rPr>
              <a:t>Funding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u="sng" dirty="0" smtClean="0">
                <a:solidFill>
                  <a:prstClr val="black"/>
                </a:solidFill>
              </a:rPr>
              <a:t>Expanding this Very </a:t>
            </a:r>
            <a:r>
              <a:rPr lang="en-US" u="sng" dirty="0">
                <a:solidFill>
                  <a:prstClr val="black"/>
                </a:solidFill>
              </a:rPr>
              <a:t>F</a:t>
            </a:r>
            <a:r>
              <a:rPr lang="en-US" u="sng" dirty="0" smtClean="0">
                <a:solidFill>
                  <a:prstClr val="black"/>
                </a:solidFill>
              </a:rPr>
              <a:t>irst Cut into a More Rigorous Plan Will </a:t>
            </a:r>
            <a:r>
              <a:rPr lang="en-US" u="sng" dirty="0">
                <a:solidFill>
                  <a:prstClr val="black"/>
                </a:solidFill>
              </a:rPr>
              <a:t>R</a:t>
            </a:r>
            <a:r>
              <a:rPr lang="en-US" u="sng" dirty="0" smtClean="0">
                <a:solidFill>
                  <a:prstClr val="black"/>
                </a:solidFill>
              </a:rPr>
              <a:t>equire 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ore than Local </a:t>
            </a:r>
            <a:r>
              <a:rPr lang="en-US" u="sng" dirty="0">
                <a:solidFill>
                  <a:prstClr val="black"/>
                </a:solidFill>
              </a:rPr>
              <a:t>F</a:t>
            </a:r>
            <a:r>
              <a:rPr lang="en-US" u="sng" dirty="0" smtClean="0">
                <a:solidFill>
                  <a:prstClr val="black"/>
                </a:solidFill>
              </a:rPr>
              <a:t>unds</a:t>
            </a:r>
            <a:endParaRPr lang="en-US" u="sng" dirty="0">
              <a:solidFill>
                <a:prstClr val="black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035" y="129857"/>
            <a:ext cx="10515600" cy="891021"/>
          </a:xfrm>
        </p:spPr>
        <p:txBody>
          <a:bodyPr/>
          <a:lstStyle/>
          <a:p>
            <a:pPr algn="ctr"/>
            <a:r>
              <a:rPr lang="en-US" b="1" dirty="0" smtClean="0"/>
              <a:t>Report on $250K Galveston IDC monies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$250K spent specifically on surge modeling at Homeland Security Center of Excellence at Jackson State and A&amp;M student salaries</a:t>
            </a:r>
          </a:p>
          <a:p>
            <a:r>
              <a:rPr lang="en-US" dirty="0" smtClean="0"/>
              <a:t>Presentation today also includes results from other funding </a:t>
            </a:r>
          </a:p>
          <a:p>
            <a:r>
              <a:rPr lang="en-US" dirty="0" smtClean="0"/>
              <a:t>A&amp;M Matching Funds of at least $700K</a:t>
            </a:r>
          </a:p>
          <a:p>
            <a:r>
              <a:rPr lang="en-US" dirty="0" smtClean="0"/>
              <a:t>Other Funding direct to A&amp;M of about $700K</a:t>
            </a:r>
          </a:p>
          <a:p>
            <a:r>
              <a:rPr lang="en-US" dirty="0" smtClean="0"/>
              <a:t>Bay Area Coastal Protection Alliance (BACPA) and other funding to A&amp;M’s research partners</a:t>
            </a:r>
          </a:p>
          <a:p>
            <a:r>
              <a:rPr lang="en-US" dirty="0" smtClean="0"/>
              <a:t>Monies obtained by and expended at the SSPEED Center</a:t>
            </a:r>
          </a:p>
          <a:p>
            <a:pPr marL="0" indent="0" algn="ctr">
              <a:buNone/>
            </a:pPr>
            <a:r>
              <a:rPr lang="en-US" u="sng" dirty="0" smtClean="0"/>
              <a:t>No State or Federal Monies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3982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0" y="106508"/>
            <a:ext cx="10515600" cy="835602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National Research Council Report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10" y="1456030"/>
            <a:ext cx="6421081" cy="5101787"/>
          </a:xfrm>
        </p:spPr>
        <p:txBody>
          <a:bodyPr/>
          <a:lstStyle/>
          <a:p>
            <a:r>
              <a:rPr lang="en-GB" dirty="0" smtClean="0"/>
              <a:t>Hard </a:t>
            </a:r>
            <a:r>
              <a:rPr lang="en-GB" dirty="0"/>
              <a:t>S</a:t>
            </a:r>
            <a:r>
              <a:rPr lang="en-GB" dirty="0" smtClean="0"/>
              <a:t>tructures </a:t>
            </a:r>
            <a:r>
              <a:rPr lang="en-GB" dirty="0"/>
              <a:t>A</a:t>
            </a:r>
            <a:r>
              <a:rPr lang="en-GB" dirty="0" smtClean="0"/>
              <a:t>re </a:t>
            </a:r>
            <a:r>
              <a:rPr lang="en-GB" dirty="0"/>
              <a:t>L</a:t>
            </a:r>
            <a:r>
              <a:rPr lang="en-GB" dirty="0" smtClean="0"/>
              <a:t>ikely </a:t>
            </a:r>
            <a:r>
              <a:rPr lang="en-GB" dirty="0"/>
              <a:t>to </a:t>
            </a:r>
            <a:r>
              <a:rPr lang="en-GB" dirty="0" smtClean="0"/>
              <a:t>Become </a:t>
            </a:r>
            <a:r>
              <a:rPr lang="en-GB" dirty="0"/>
              <a:t>I</a:t>
            </a:r>
            <a:r>
              <a:rPr lang="en-GB" dirty="0" smtClean="0"/>
              <a:t>ncreasingly </a:t>
            </a:r>
            <a:r>
              <a:rPr lang="en-GB" dirty="0"/>
              <a:t>I</a:t>
            </a:r>
            <a:r>
              <a:rPr lang="en-GB" dirty="0" smtClean="0"/>
              <a:t>mportant</a:t>
            </a:r>
          </a:p>
          <a:p>
            <a:r>
              <a:rPr lang="en-GB" dirty="0" smtClean="0"/>
              <a:t>No Solid </a:t>
            </a:r>
            <a:r>
              <a:rPr lang="en-GB" dirty="0"/>
              <a:t>B</a:t>
            </a:r>
            <a:r>
              <a:rPr lang="en-GB" dirty="0" smtClean="0"/>
              <a:t>asis for 100 </a:t>
            </a:r>
            <a:r>
              <a:rPr lang="en-GB" dirty="0"/>
              <a:t>Y</a:t>
            </a:r>
            <a:r>
              <a:rPr lang="en-GB" dirty="0" smtClean="0"/>
              <a:t>ear Level of Protection</a:t>
            </a:r>
          </a:p>
          <a:p>
            <a:r>
              <a:rPr lang="en-GB" u="sng" dirty="0" smtClean="0"/>
              <a:t>Benefit-Cost Analysis </a:t>
            </a:r>
            <a:r>
              <a:rPr lang="en-GB" dirty="0" smtClean="0"/>
              <a:t>Provides </a:t>
            </a:r>
            <a:r>
              <a:rPr lang="en-GB" dirty="0"/>
              <a:t>a </a:t>
            </a:r>
            <a:r>
              <a:rPr lang="en-GB" dirty="0" smtClean="0"/>
              <a:t>Reasonable </a:t>
            </a:r>
            <a:r>
              <a:rPr lang="en-GB" dirty="0"/>
              <a:t>F</a:t>
            </a:r>
            <a:r>
              <a:rPr lang="en-GB" dirty="0" smtClean="0"/>
              <a:t>ramework </a:t>
            </a:r>
            <a:r>
              <a:rPr lang="en-GB" dirty="0"/>
              <a:t>for </a:t>
            </a:r>
            <a:r>
              <a:rPr lang="en-GB" dirty="0" smtClean="0"/>
              <a:t>Evaluating </a:t>
            </a:r>
            <a:r>
              <a:rPr lang="en-GB" dirty="0"/>
              <a:t>C</a:t>
            </a:r>
            <a:r>
              <a:rPr lang="en-GB" dirty="0" smtClean="0"/>
              <a:t>oastal </a:t>
            </a:r>
            <a:r>
              <a:rPr lang="en-GB" dirty="0"/>
              <a:t>R</a:t>
            </a:r>
            <a:r>
              <a:rPr lang="en-GB" dirty="0" smtClean="0"/>
              <a:t>isk </a:t>
            </a:r>
            <a:r>
              <a:rPr lang="en-GB" dirty="0"/>
              <a:t>M</a:t>
            </a:r>
            <a:r>
              <a:rPr lang="en-GB" dirty="0" smtClean="0"/>
              <a:t>anagement </a:t>
            </a:r>
            <a:r>
              <a:rPr lang="en-GB" dirty="0"/>
              <a:t>I</a:t>
            </a:r>
            <a:r>
              <a:rPr lang="en-GB" dirty="0" smtClean="0"/>
              <a:t>nvestments</a:t>
            </a:r>
            <a:endParaRPr lang="nl-NL" i="1" dirty="0"/>
          </a:p>
          <a:p>
            <a:pPr lvl="1"/>
            <a:r>
              <a:rPr lang="en-GB" dirty="0"/>
              <a:t>C</a:t>
            </a:r>
            <a:r>
              <a:rPr lang="en-GB" dirty="0" smtClean="0"/>
              <a:t>onstrained </a:t>
            </a:r>
            <a:r>
              <a:rPr lang="en-GB" dirty="0"/>
              <a:t>by </a:t>
            </a:r>
            <a:r>
              <a:rPr lang="en-GB" dirty="0" smtClean="0"/>
              <a:t>Acceptable </a:t>
            </a:r>
            <a:r>
              <a:rPr lang="en-GB" dirty="0"/>
              <a:t>R</a:t>
            </a:r>
            <a:r>
              <a:rPr lang="en-GB" dirty="0" smtClean="0"/>
              <a:t>isk </a:t>
            </a:r>
            <a:r>
              <a:rPr lang="en-GB" dirty="0"/>
              <a:t>and </a:t>
            </a:r>
            <a:r>
              <a:rPr lang="en-GB" dirty="0" smtClean="0"/>
              <a:t>Social </a:t>
            </a:r>
            <a:r>
              <a:rPr lang="en-GB" dirty="0"/>
              <a:t>and </a:t>
            </a:r>
            <a:r>
              <a:rPr lang="en-GB" dirty="0" smtClean="0"/>
              <a:t>Environmental </a:t>
            </a:r>
            <a:r>
              <a:rPr lang="en-GB" dirty="0"/>
              <a:t>D</a:t>
            </a:r>
            <a:r>
              <a:rPr lang="en-GB" dirty="0" smtClean="0"/>
              <a:t>imensions</a:t>
            </a:r>
            <a:endParaRPr lang="nl-NL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 bwMode="auto">
          <a:xfrm>
            <a:off x="1471755" y="5204689"/>
            <a:ext cx="9039225" cy="10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>
              <a:lnSpc>
                <a:spcPts val="2500"/>
              </a:lnSpc>
              <a:buClr>
                <a:srgbClr val="00A6D6"/>
              </a:buClr>
              <a:defRPr/>
            </a:pPr>
            <a:endParaRPr lang="nl-NL" altLang="nl-NL" sz="2000" dirty="0">
              <a:solidFill>
                <a:srgbClr val="00A6D6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4" name="Picture 2" descr="Cov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87" y="1057398"/>
            <a:ext cx="3695700" cy="54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865909" y="152689"/>
            <a:ext cx="10515600" cy="955675"/>
          </a:xfrm>
        </p:spPr>
        <p:txBody>
          <a:bodyPr/>
          <a:lstStyle/>
          <a:p>
            <a:pPr algn="ctr"/>
            <a:r>
              <a:rPr lang="en-US" altLang="en-US" b="1" dirty="0" smtClean="0"/>
              <a:t>Flood Risk and Optimization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0524" y="1711377"/>
            <a:ext cx="7951363" cy="3506787"/>
          </a:xfrm>
        </p:spPr>
        <p:txBody>
          <a:bodyPr/>
          <a:lstStyle/>
          <a:p>
            <a:pPr>
              <a:lnSpc>
                <a:spcPts val="3000"/>
              </a:lnSpc>
              <a:defRPr/>
            </a:pPr>
            <a:r>
              <a:rPr lang="en-US" dirty="0" smtClean="0"/>
              <a:t>Flood Risk=probability (per year) × consequences</a:t>
            </a:r>
          </a:p>
          <a:p>
            <a:pPr>
              <a:lnSpc>
                <a:spcPts val="3000"/>
              </a:lnSpc>
              <a:defRPr/>
            </a:pPr>
            <a:r>
              <a:rPr lang="en-US" dirty="0" smtClean="0"/>
              <a:t>Consequences: economic, life loss, environmental etc.</a:t>
            </a:r>
          </a:p>
          <a:p>
            <a:pPr>
              <a:lnSpc>
                <a:spcPts val="3000"/>
              </a:lnSpc>
              <a:defRPr/>
            </a:pPr>
            <a:r>
              <a:rPr lang="en-US" dirty="0" smtClean="0"/>
              <a:t>Various risk criteria: individual, societal risk, economic</a:t>
            </a:r>
          </a:p>
          <a:p>
            <a:pPr>
              <a:lnSpc>
                <a:spcPts val="3000"/>
              </a:lnSpc>
              <a:defRPr/>
            </a:pPr>
            <a:r>
              <a:rPr lang="en-US" dirty="0" smtClean="0"/>
              <a:t>Risk reduction </a:t>
            </a:r>
            <a:r>
              <a:rPr lang="en-US" b="1" i="1" dirty="0" smtClean="0"/>
              <a:t>benefits</a:t>
            </a:r>
          </a:p>
          <a:p>
            <a:pPr>
              <a:lnSpc>
                <a:spcPts val="3000"/>
              </a:lnSpc>
              <a:defRPr/>
            </a:pPr>
            <a:r>
              <a:rPr lang="en-US" dirty="0" smtClean="0"/>
              <a:t>Optimize level of protection</a:t>
            </a:r>
          </a:p>
          <a:p>
            <a:pPr lvl="1">
              <a:defRPr/>
            </a:pPr>
            <a:endParaRPr lang="en-US" sz="1400" noProof="1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nl-NL" sz="2400" dirty="0"/>
          </a:p>
          <a:p>
            <a:pPr>
              <a:lnSpc>
                <a:spcPts val="3500"/>
              </a:lnSpc>
              <a:defRPr/>
            </a:pPr>
            <a:endParaRPr lang="nl-NL" sz="2400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00" y="3753683"/>
            <a:ext cx="4525645" cy="28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517165" y="3465906"/>
            <a:ext cx="266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Economic optimization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6117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173721" y="120074"/>
            <a:ext cx="7861300" cy="8312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900" b="1" dirty="0" smtClean="0"/>
              <a:t>Optimizing barrier height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sz="2000" dirty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169890" y="1570183"/>
            <a:ext cx="5726545" cy="4904508"/>
          </a:xfrm>
        </p:spPr>
        <p:txBody>
          <a:bodyPr/>
          <a:lstStyle/>
          <a:p>
            <a:pPr>
              <a:buFontTx/>
              <a:buNone/>
            </a:pPr>
            <a:endParaRPr lang="en-US" altLang="en-US" u="sng" dirty="0" smtClean="0"/>
          </a:p>
          <a:p>
            <a:pPr algn="just">
              <a:buFontTx/>
              <a:buNone/>
            </a:pPr>
            <a:r>
              <a:rPr lang="en-US" altLang="en-US" dirty="0" smtClean="0"/>
              <a:t>   What is the optimal height of the storm surge barrier in terms of cost efficiency and damage prevention inside the basin?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1" y="1231542"/>
            <a:ext cx="6129432" cy="48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545"/>
            <a:ext cx="10515600" cy="88669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Determining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HAZUS Damage Estimate Work </a:t>
            </a:r>
            <a:r>
              <a:rPr lang="en-US" dirty="0"/>
              <a:t>C</a:t>
            </a:r>
            <a:r>
              <a:rPr lang="en-US" dirty="0" smtClean="0"/>
              <a:t>ompleted for 4 Storms</a:t>
            </a:r>
          </a:p>
          <a:p>
            <a:r>
              <a:rPr lang="en-US" dirty="0" smtClean="0"/>
              <a:t>Need to Run More Storms – Determine </a:t>
            </a:r>
            <a:r>
              <a:rPr lang="en-US" dirty="0"/>
              <a:t>P</a:t>
            </a:r>
            <a:r>
              <a:rPr lang="en-US" dirty="0" smtClean="0"/>
              <a:t>robabilities of Inundation in Region   </a:t>
            </a:r>
          </a:p>
          <a:p>
            <a:r>
              <a:rPr lang="en-US" dirty="0" smtClean="0"/>
              <a:t>Need to Add Petrochemical detail – UH Gilmer on Plant Value - SSPEED on Individual Plant Vulnerability and Storage Tank Vulnerability</a:t>
            </a:r>
          </a:p>
          <a:p>
            <a:r>
              <a:rPr lang="en-US" dirty="0" smtClean="0"/>
              <a:t>Need to Add Business Disruption and </a:t>
            </a:r>
            <a:r>
              <a:rPr lang="en-US" dirty="0"/>
              <a:t>T</a:t>
            </a:r>
            <a:r>
              <a:rPr lang="en-US" dirty="0" smtClean="0"/>
              <a:t>ake </a:t>
            </a:r>
            <a:r>
              <a:rPr lang="en-US" dirty="0"/>
              <a:t>T</a:t>
            </a:r>
            <a:r>
              <a:rPr lang="en-US" dirty="0" smtClean="0"/>
              <a:t>hose Effects </a:t>
            </a:r>
            <a:r>
              <a:rPr lang="en-US" dirty="0"/>
              <a:t>N</a:t>
            </a:r>
            <a:r>
              <a:rPr lang="en-US" dirty="0" smtClean="0"/>
              <a:t>ationally</a:t>
            </a:r>
          </a:p>
          <a:p>
            <a:r>
              <a:rPr lang="en-US" dirty="0" smtClean="0"/>
              <a:t>Add Many Other </a:t>
            </a:r>
            <a:r>
              <a:rPr lang="en-US" dirty="0"/>
              <a:t>B</a:t>
            </a:r>
            <a:r>
              <a:rPr lang="en-US" dirty="0" smtClean="0"/>
              <a:t>enefits – Environmental, Social, Flood Insurance </a:t>
            </a:r>
          </a:p>
          <a:p>
            <a:r>
              <a:rPr lang="en-US" dirty="0" smtClean="0"/>
              <a:t>Some are Difficult to Monetize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Preliminary Incomplete Surge Level and Economic Damage Analysis</a:t>
            </a:r>
            <a:endParaRPr lang="en-US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</a:rPr>
              <a:t>ADCIRC and HAZUS Models</a:t>
            </a:r>
          </a:p>
        </p:txBody>
      </p:sp>
    </p:spTree>
    <p:extLst>
      <p:ext uri="{BB962C8B-B14F-4D97-AF65-F5344CB8AC3E}">
        <p14:creationId xmlns:p14="http://schemas.microsoft.com/office/powerpoint/2010/main" val="9193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3600"/>
            <a:ext cx="10972800" cy="80698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Storm Surge Modeling</a:t>
            </a:r>
            <a:endParaRPr lang="en-US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3229" y="1179176"/>
            <a:ext cx="11805098" cy="5304751"/>
          </a:xfrm>
        </p:spPr>
        <p:txBody>
          <a:bodyPr>
            <a:noAutofit/>
          </a:bodyPr>
          <a:lstStyle/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Defined </a:t>
            </a:r>
            <a:r>
              <a:rPr lang="en-US" sz="2800" b="1" dirty="0">
                <a:solidFill>
                  <a:schemeClr val="tx1"/>
                </a:solidFill>
              </a:rPr>
              <a:t>a “Bracketing </a:t>
            </a:r>
            <a:r>
              <a:rPr lang="en-US" sz="2800" b="1" dirty="0" smtClean="0">
                <a:solidFill>
                  <a:schemeClr val="tx1"/>
                </a:solidFill>
              </a:rPr>
              <a:t>Set” </a:t>
            </a:r>
            <a:r>
              <a:rPr lang="en-US" sz="2800" b="1" dirty="0">
                <a:solidFill>
                  <a:schemeClr val="tx1"/>
                </a:solidFill>
              </a:rPr>
              <a:t>of </a:t>
            </a:r>
            <a:r>
              <a:rPr lang="en-US" sz="2800" b="1" dirty="0" smtClean="0">
                <a:solidFill>
                  <a:schemeClr val="tx1"/>
                </a:solidFill>
              </a:rPr>
              <a:t>25 Storms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High-intensity hurricanes on various tracks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Varying-intensity hurricanes on a single direct-hit track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Performed storm simulations for both existing and with-Ike Dike conditions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Compared results to quantify storm surge suppression benefits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Provided input to initial economic analysis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Developed </a:t>
            </a:r>
            <a:r>
              <a:rPr lang="en-US" sz="2800" b="1" dirty="0">
                <a:solidFill>
                  <a:schemeClr val="tx1"/>
                </a:solidFill>
              </a:rPr>
              <a:t>improved understanding of </a:t>
            </a:r>
            <a:r>
              <a:rPr lang="en-US" sz="2800" b="1" dirty="0" smtClean="0">
                <a:solidFill>
                  <a:schemeClr val="tx1"/>
                </a:solidFill>
              </a:rPr>
              <a:t>Houston-Galveston regional storm surge response </a:t>
            </a:r>
            <a:r>
              <a:rPr lang="en-US" sz="2800" b="1" dirty="0">
                <a:solidFill>
                  <a:schemeClr val="tx1"/>
                </a:solidFill>
              </a:rPr>
              <a:t>to </a:t>
            </a:r>
            <a:r>
              <a:rPr lang="en-US" sz="2800" b="1" dirty="0" smtClean="0">
                <a:solidFill>
                  <a:schemeClr val="tx1"/>
                </a:solidFill>
              </a:rPr>
              <a:t>hurricanes (open coast and in-bay)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With and without the dike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As a function of hurricane intensity and track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90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024" y="385620"/>
            <a:ext cx="3019976" cy="174867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Historic category </a:t>
            </a:r>
            <a:br>
              <a:rPr lang="en-US" sz="32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3, 4, 5 hurricanes</a:t>
            </a:r>
            <a:br>
              <a:rPr lang="en-US" sz="32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(from NOAA 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Up Arrow 3"/>
          <p:cNvSpPr/>
          <p:nvPr/>
        </p:nvSpPr>
        <p:spPr>
          <a:xfrm rot="171601">
            <a:off x="2708520" y="1770806"/>
            <a:ext cx="578985" cy="1104516"/>
          </a:xfrm>
          <a:prstGeom prst="up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rot="19231668">
            <a:off x="3630555" y="1662278"/>
            <a:ext cx="578985" cy="1104516"/>
          </a:xfrm>
          <a:prstGeom prst="up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17465543">
            <a:off x="4296519" y="1113199"/>
            <a:ext cx="578985" cy="1104516"/>
          </a:xfrm>
          <a:prstGeom prst="up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685" y="-601232"/>
            <a:ext cx="4285882" cy="28448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Hurricane Track Groupings and Storm Numbering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0320" y="26816"/>
            <a:ext cx="7898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white"/>
                </a:solidFill>
              </a:rPr>
              <a:t>21 </a:t>
            </a:r>
            <a:r>
              <a:rPr lang="en-US" sz="2400" b="1" dirty="0" smtClean="0">
                <a:solidFill>
                  <a:prstClr val="white"/>
                </a:solidFill>
              </a:rPr>
              <a:t>hurricanes on </a:t>
            </a:r>
            <a:r>
              <a:rPr lang="en-US" sz="2400" b="1" dirty="0">
                <a:solidFill>
                  <a:prstClr val="white"/>
                </a:solidFill>
              </a:rPr>
              <a:t>different </a:t>
            </a:r>
            <a:r>
              <a:rPr lang="en-US" sz="2400" b="1" dirty="0" smtClean="0">
                <a:solidFill>
                  <a:prstClr val="white"/>
                </a:solidFill>
              </a:rPr>
              <a:t>tracks (all 900 </a:t>
            </a:r>
            <a:r>
              <a:rPr lang="en-US" sz="2400" b="1" dirty="0" err="1" smtClean="0">
                <a:solidFill>
                  <a:prstClr val="white"/>
                </a:solidFill>
              </a:rPr>
              <a:t>mb</a:t>
            </a:r>
            <a:r>
              <a:rPr lang="en-US" sz="2400" b="1" dirty="0" smtClean="0">
                <a:solidFill>
                  <a:prstClr val="white"/>
                </a:solidFill>
              </a:rPr>
              <a:t>)</a:t>
            </a:r>
            <a:endParaRPr lang="en-US" sz="2400" b="1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4472C4">
                    <a:lumMod val="20000"/>
                    <a:lumOff val="80000"/>
                  </a:srgbClr>
                </a:solidFill>
              </a:rPr>
              <a:t>4 </a:t>
            </a:r>
            <a:r>
              <a:rPr lang="en-US" sz="2400" b="1" dirty="0">
                <a:solidFill>
                  <a:srgbClr val="4472C4">
                    <a:lumMod val="20000"/>
                    <a:lumOff val="80000"/>
                  </a:srgbClr>
                </a:solidFill>
              </a:rPr>
              <a:t>hurricanes of varying intensity on a “direct hit” </a:t>
            </a:r>
            <a:r>
              <a:rPr lang="en-US" sz="2400" b="1" dirty="0" smtClean="0">
                <a:solidFill>
                  <a:srgbClr val="4472C4">
                    <a:lumMod val="20000"/>
                    <a:lumOff val="80000"/>
                  </a:srgbClr>
                </a:solidFill>
              </a:rPr>
              <a:t>track  (</a:t>
            </a:r>
            <a:r>
              <a:rPr lang="en-US" sz="2400" b="1" dirty="0">
                <a:solidFill>
                  <a:srgbClr val="4472C4">
                    <a:lumMod val="20000"/>
                    <a:lumOff val="80000"/>
                  </a:srgbClr>
                </a:solidFill>
              </a:rPr>
              <a:t>900, 930, 960 and 975 </a:t>
            </a:r>
            <a:r>
              <a:rPr lang="en-US" sz="2400" b="1" dirty="0" err="1">
                <a:solidFill>
                  <a:srgbClr val="4472C4">
                    <a:lumMod val="20000"/>
                    <a:lumOff val="80000"/>
                  </a:srgbClr>
                </a:solidFill>
              </a:rPr>
              <a:t>mb</a:t>
            </a:r>
            <a:r>
              <a:rPr lang="en-US" sz="2400" b="1" dirty="0" smtClean="0">
                <a:solidFill>
                  <a:srgbClr val="4472C4">
                    <a:lumMod val="20000"/>
                    <a:lumOff val="80000"/>
                  </a:srgbClr>
                </a:solidFill>
              </a:rPr>
              <a:t>)</a:t>
            </a:r>
            <a:endParaRPr lang="en-US" sz="2400" b="1" dirty="0">
              <a:solidFill>
                <a:srgbClr val="4472C4">
                  <a:lumMod val="20000"/>
                  <a:lumOff val="80000"/>
                </a:srgb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566160" y="1608070"/>
            <a:ext cx="2072640" cy="2902970"/>
          </a:xfrm>
          <a:prstGeom prst="straightConnector1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1" y="4408483"/>
            <a:ext cx="935484" cy="1713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644" y="4377462"/>
            <a:ext cx="1248065" cy="1369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2374">
            <a:off x="5672191" y="3051612"/>
            <a:ext cx="1624478" cy="10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338" y="43032"/>
            <a:ext cx="10515600" cy="751296"/>
          </a:xfrm>
        </p:spPr>
        <p:txBody>
          <a:bodyPr/>
          <a:lstStyle/>
          <a:p>
            <a:r>
              <a:rPr lang="en-US" b="1" dirty="0" smtClean="0"/>
              <a:t>Modeling Surge and Residual Bay Surge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977153"/>
            <a:ext cx="4334110" cy="578421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How </a:t>
            </a:r>
            <a:r>
              <a:rPr lang="en-US" dirty="0">
                <a:solidFill>
                  <a:prstClr val="black"/>
                </a:solidFill>
              </a:rPr>
              <a:t>high can the surge get in various parts of the </a:t>
            </a:r>
            <a:r>
              <a:rPr lang="en-US" dirty="0" smtClean="0">
                <a:solidFill>
                  <a:prstClr val="black"/>
                </a:solidFill>
              </a:rPr>
              <a:t>Galveston Bay system?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900</a:t>
            </a:r>
            <a:r>
              <a:rPr lang="en-US" dirty="0" smtClean="0"/>
              <a:t>-, </a:t>
            </a:r>
            <a:r>
              <a:rPr lang="en-US" dirty="0" smtClean="0">
                <a:solidFill>
                  <a:srgbClr val="FF0000"/>
                </a:solidFill>
              </a:rPr>
              <a:t>930</a:t>
            </a:r>
            <a:r>
              <a:rPr lang="en-US" dirty="0" smtClean="0"/>
              <a:t>-, and </a:t>
            </a:r>
            <a:r>
              <a:rPr lang="en-US" dirty="0" smtClean="0">
                <a:solidFill>
                  <a:srgbClr val="00B050"/>
                </a:solidFill>
              </a:rPr>
              <a:t>960</a:t>
            </a:r>
            <a:r>
              <a:rPr lang="en-US" dirty="0" smtClean="0"/>
              <a:t>-mb storms on direct hit path to examine surge distribution with and without a 17ft </a:t>
            </a:r>
            <a:r>
              <a:rPr lang="en-US" dirty="0"/>
              <a:t>a</a:t>
            </a:r>
            <a:r>
              <a:rPr lang="en-US" dirty="0" smtClean="0"/>
              <a:t>bove </a:t>
            </a:r>
            <a:r>
              <a:rPr lang="en-US" dirty="0"/>
              <a:t>s</a:t>
            </a:r>
            <a:r>
              <a:rPr lang="en-US" dirty="0" smtClean="0"/>
              <a:t>ea </a:t>
            </a:r>
            <a:r>
              <a:rPr lang="en-US" dirty="0"/>
              <a:t>l</a:t>
            </a:r>
            <a:r>
              <a:rPr lang="en-US" dirty="0" smtClean="0"/>
              <a:t>evel </a:t>
            </a:r>
            <a:r>
              <a:rPr lang="en-US" dirty="0"/>
              <a:t>c</a:t>
            </a:r>
            <a:r>
              <a:rPr lang="en-US" dirty="0" smtClean="0"/>
              <a:t>oastal </a:t>
            </a:r>
            <a:r>
              <a:rPr lang="en-US" dirty="0"/>
              <a:t>b</a:t>
            </a:r>
            <a:r>
              <a:rPr lang="en-US" dirty="0" smtClean="0"/>
              <a:t>arrier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960</a:t>
            </a:r>
            <a:r>
              <a:rPr lang="en-US" dirty="0" smtClean="0"/>
              <a:t>-mb weak cat 3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930</a:t>
            </a:r>
            <a:r>
              <a:rPr lang="en-US" dirty="0" smtClean="0"/>
              <a:t> cat 4 (1900 Storm about 936-mb)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900</a:t>
            </a:r>
            <a:r>
              <a:rPr lang="en-US" dirty="0" smtClean="0"/>
              <a:t>-mb very rare </a:t>
            </a:r>
            <a:r>
              <a:rPr lang="en-US" dirty="0"/>
              <a:t>but </a:t>
            </a:r>
            <a:r>
              <a:rPr lang="en-US" dirty="0" smtClean="0"/>
              <a:t>possible - </a:t>
            </a:r>
            <a:r>
              <a:rPr lang="en-US" u="sng" dirty="0" smtClean="0">
                <a:solidFill>
                  <a:srgbClr val="00B0F0"/>
                </a:solidFill>
              </a:rPr>
              <a:t>900</a:t>
            </a:r>
            <a:r>
              <a:rPr lang="en-US" u="sng" dirty="0" smtClean="0">
                <a:solidFill>
                  <a:prstClr val="black"/>
                </a:solidFill>
              </a:rPr>
              <a:t> </a:t>
            </a:r>
            <a:r>
              <a:rPr lang="en-US" u="sng" dirty="0">
                <a:solidFill>
                  <a:prstClr val="black"/>
                </a:solidFill>
              </a:rPr>
              <a:t>off chart</a:t>
            </a:r>
          </a:p>
          <a:p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70" y="1513840"/>
            <a:ext cx="7543148" cy="46721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08320" y="4460240"/>
            <a:ext cx="5943600" cy="203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73080" y="4470400"/>
            <a:ext cx="10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930 mb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08320" y="3545840"/>
            <a:ext cx="5943600" cy="2032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98480" y="3208774"/>
            <a:ext cx="10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960 mb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368" y="5179400"/>
            <a:ext cx="3328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900 </a:t>
            </a:r>
            <a:r>
              <a:rPr lang="en-US" sz="1600" b="1" dirty="0" err="1" smtClean="0">
                <a:solidFill>
                  <a:srgbClr val="00B0F0"/>
                </a:solidFill>
              </a:rPr>
              <a:t>mb</a:t>
            </a:r>
            <a:r>
              <a:rPr lang="en-US" sz="1600" b="1" dirty="0" smtClean="0">
                <a:solidFill>
                  <a:srgbClr val="00B0F0"/>
                </a:solidFill>
              </a:rPr>
              <a:t> ------------------------------------</a:t>
            </a:r>
            <a:endParaRPr lang="en-US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3" y="135128"/>
            <a:ext cx="10972800" cy="1252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Path of Storms </a:t>
            </a:r>
            <a:b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(Storm 122)</a:t>
            </a:r>
            <a:endParaRPr lang="en-US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6561" b="9981"/>
          <a:stretch/>
        </p:blipFill>
        <p:spPr>
          <a:xfrm>
            <a:off x="764753" y="1431636"/>
            <a:ext cx="10547874" cy="5262206"/>
          </a:xfrm>
        </p:spPr>
      </p:pic>
      <p:sp>
        <p:nvSpPr>
          <p:cNvPr id="5" name="TextBox 4"/>
          <p:cNvSpPr txBox="1"/>
          <p:nvPr/>
        </p:nvSpPr>
        <p:spPr>
          <a:xfrm>
            <a:off x="4419600" y="4343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CP=900 mb</a:t>
            </a:r>
          </a:p>
          <a:p>
            <a:r>
              <a:rPr lang="en-US" dirty="0">
                <a:solidFill>
                  <a:prstClr val="black"/>
                </a:solidFill>
              </a:rPr>
              <a:t>Rmax= 17.7 nm</a:t>
            </a:r>
          </a:p>
          <a:p>
            <a:r>
              <a:rPr lang="en-US" dirty="0">
                <a:solidFill>
                  <a:prstClr val="black"/>
                </a:solidFill>
              </a:rPr>
              <a:t>Vf= 11 knots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B0DB-7E02-484A-A7A6-223B1CE3CDE5}" type="slidenum">
              <a:rPr lang="en-US" smtClean="0">
                <a:solidFill>
                  <a:srgbClr val="073E87"/>
                </a:solidFill>
              </a:rPr>
              <a:pPr/>
              <a:t>29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78" y="108272"/>
            <a:ext cx="10515600" cy="1075748"/>
          </a:xfrm>
        </p:spPr>
        <p:txBody>
          <a:bodyPr/>
          <a:lstStyle/>
          <a:p>
            <a:pPr algn="ctr"/>
            <a:r>
              <a:rPr lang="en-US" b="1" dirty="0" smtClean="0"/>
              <a:t>Why Academic-led Surge Research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Lead Role in the Galveston Bay Region - Unique in US</a:t>
            </a:r>
          </a:p>
          <a:p>
            <a:r>
              <a:rPr lang="en-US" dirty="0" smtClean="0"/>
              <a:t>Texas A&amp;M Galveston and Rice Have </a:t>
            </a:r>
            <a:r>
              <a:rPr lang="en-US" dirty="0"/>
              <a:t>P</a:t>
            </a:r>
            <a:r>
              <a:rPr lang="en-US" dirty="0" smtClean="0"/>
              <a:t>ut </a:t>
            </a:r>
            <a:r>
              <a:rPr lang="en-US" dirty="0"/>
              <a:t>T</a:t>
            </a:r>
            <a:r>
              <a:rPr lang="en-US" dirty="0" smtClean="0"/>
              <a:t>ogether Very </a:t>
            </a:r>
            <a:r>
              <a:rPr lang="en-US" dirty="0"/>
              <a:t>S</a:t>
            </a:r>
            <a:r>
              <a:rPr lang="en-US" dirty="0" smtClean="0"/>
              <a:t>trong </a:t>
            </a:r>
            <a:r>
              <a:rPr lang="en-US" dirty="0"/>
              <a:t>T</a:t>
            </a:r>
            <a:r>
              <a:rPr lang="en-US" dirty="0" smtClean="0"/>
              <a:t>eams</a:t>
            </a:r>
          </a:p>
          <a:p>
            <a:r>
              <a:rPr lang="en-US" dirty="0" smtClean="0"/>
              <a:t>Initially TAMUG hoped to work with 6-County District but Delays in Funding and Their </a:t>
            </a:r>
            <a:r>
              <a:rPr lang="en-US" dirty="0"/>
              <a:t>R</a:t>
            </a:r>
            <a:r>
              <a:rPr lang="en-US" dirty="0" smtClean="0"/>
              <a:t>estrictive </a:t>
            </a:r>
            <a:r>
              <a:rPr lang="en-US" dirty="0"/>
              <a:t>P</a:t>
            </a:r>
            <a:r>
              <a:rPr lang="en-US" dirty="0" smtClean="0"/>
              <a:t>ublic </a:t>
            </a:r>
            <a:r>
              <a:rPr lang="en-US" dirty="0"/>
              <a:t>I</a:t>
            </a:r>
            <a:r>
              <a:rPr lang="en-US" dirty="0" smtClean="0"/>
              <a:t>nformation </a:t>
            </a:r>
            <a:r>
              <a:rPr lang="en-US" dirty="0"/>
              <a:t>P</a:t>
            </a:r>
            <a:r>
              <a:rPr lang="en-US" dirty="0" smtClean="0"/>
              <a:t>olicies </a:t>
            </a:r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M</a:t>
            </a:r>
            <a:r>
              <a:rPr lang="en-US" dirty="0" smtClean="0"/>
              <a:t>ade that Impossible</a:t>
            </a:r>
          </a:p>
          <a:p>
            <a:r>
              <a:rPr lang="en-US" dirty="0" smtClean="0"/>
              <a:t>USACE Started </a:t>
            </a:r>
            <a:r>
              <a:rPr lang="en-US" dirty="0"/>
              <a:t>W</a:t>
            </a:r>
            <a:r>
              <a:rPr lang="en-US" dirty="0" smtClean="0"/>
              <a:t>ork in Galveston Bay ($4.4) but </a:t>
            </a:r>
            <a:r>
              <a:rPr lang="en-US" dirty="0"/>
              <a:t>R</a:t>
            </a:r>
            <a:r>
              <a:rPr lang="en-US" dirty="0" smtClean="0"/>
              <a:t>edirected Work to Sabine and Brazoria; Trying to Begin </a:t>
            </a:r>
            <a:r>
              <a:rPr lang="en-US" dirty="0"/>
              <a:t>A</a:t>
            </a:r>
            <a:r>
              <a:rPr lang="en-US" dirty="0" smtClean="0"/>
              <a:t>gain with Texas Coast Project</a:t>
            </a:r>
          </a:p>
          <a:p>
            <a:r>
              <a:rPr lang="en-US" dirty="0"/>
              <a:t>B</a:t>
            </a:r>
            <a:r>
              <a:rPr lang="en-US" dirty="0" smtClean="0"/>
              <a:t>ut </a:t>
            </a:r>
            <a:r>
              <a:rPr lang="en-US" dirty="0"/>
              <a:t>E</a:t>
            </a:r>
            <a:r>
              <a:rPr lang="en-US" dirty="0" smtClean="0"/>
              <a:t>ven if They </a:t>
            </a:r>
            <a:r>
              <a:rPr lang="en-US" dirty="0"/>
              <a:t>D</a:t>
            </a:r>
            <a:r>
              <a:rPr lang="en-US" dirty="0" smtClean="0"/>
              <a:t>o, the Traditional USACE Process </a:t>
            </a:r>
            <a:r>
              <a:rPr lang="en-US" u="sng" dirty="0"/>
              <a:t>H</a:t>
            </a:r>
            <a:r>
              <a:rPr lang="en-US" u="sng" dirty="0" smtClean="0"/>
              <a:t>as </a:t>
            </a:r>
            <a:r>
              <a:rPr lang="en-US" u="sng" dirty="0"/>
              <a:t>N</a:t>
            </a:r>
            <a:r>
              <a:rPr lang="en-US" u="sng" dirty="0" smtClean="0"/>
              <a:t>ever </a:t>
            </a:r>
            <a:r>
              <a:rPr lang="en-US" dirty="0"/>
              <a:t>L</a:t>
            </a:r>
            <a:r>
              <a:rPr lang="en-US" dirty="0" smtClean="0"/>
              <a:t>ed to Large </a:t>
            </a:r>
            <a:r>
              <a:rPr lang="en-US" dirty="0"/>
              <a:t>S</a:t>
            </a:r>
            <a:r>
              <a:rPr lang="en-US" dirty="0" smtClean="0"/>
              <a:t>urge </a:t>
            </a:r>
            <a:r>
              <a:rPr lang="en-US" dirty="0"/>
              <a:t>P</a:t>
            </a:r>
            <a:r>
              <a:rPr lang="en-US" dirty="0" smtClean="0"/>
              <a:t>rotection </a:t>
            </a:r>
            <a:r>
              <a:rPr lang="en-US" dirty="0"/>
              <a:t>P</a:t>
            </a:r>
            <a:r>
              <a:rPr lang="en-US" dirty="0" smtClean="0"/>
              <a:t>rojects</a:t>
            </a:r>
          </a:p>
          <a:p>
            <a:r>
              <a:rPr lang="en-US" dirty="0" smtClean="0"/>
              <a:t>Instead Special Federal Legislation Has Caused </a:t>
            </a:r>
            <a:r>
              <a:rPr lang="en-US" dirty="0"/>
              <a:t>T</a:t>
            </a:r>
            <a:r>
              <a:rPr lang="en-US" dirty="0" smtClean="0"/>
              <a:t>heir </a:t>
            </a:r>
            <a:r>
              <a:rPr lang="en-US" dirty="0"/>
              <a:t>I</a:t>
            </a:r>
            <a:r>
              <a:rPr lang="en-US" dirty="0" smtClean="0"/>
              <a:t>mplementation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02" y="4313827"/>
            <a:ext cx="5029636" cy="2456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971" y="1740454"/>
            <a:ext cx="5029636" cy="2462997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4121" y="1746550"/>
            <a:ext cx="5029636" cy="2456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794" y="69280"/>
            <a:ext cx="12183035" cy="111823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Surge Suppression for the 960-mb Direct Hit Storm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203451"/>
            <a:ext cx="5801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For this moderate hurricane, for existing conditions, surge in bay is 8 to 12 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With dike in place surges reduced to less than 4 ft; 6 to 9 ft of surge suppression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364" y="2848449"/>
            <a:ext cx="1173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Existing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4080" y="2846501"/>
            <a:ext cx="1549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With-Dike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364" y="5311446"/>
            <a:ext cx="160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Difference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6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6" y="4313827"/>
            <a:ext cx="5029636" cy="245690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743461"/>
            <a:ext cx="5029200" cy="246634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2" y="1743461"/>
            <a:ext cx="5029200" cy="2459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64" y="132047"/>
            <a:ext cx="11898095" cy="99750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Surge Suppression for the 930-mb Direct Hit Storm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18480" y="4203451"/>
            <a:ext cx="6573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Existing condition surges comparable to 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With dike in place, surges in bay reduced to 3-7 ft; surge suppression of 7-10 ft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364" y="2848449"/>
            <a:ext cx="1173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Existing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3280" y="2848449"/>
            <a:ext cx="1549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With-Dike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364" y="5311446"/>
            <a:ext cx="160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Difference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4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4" y="158937"/>
            <a:ext cx="11985811" cy="898899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Surge Suppression for the 900-mb Direct Hit Storm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302" y="1717218"/>
            <a:ext cx="5029636" cy="2475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971" y="1717218"/>
            <a:ext cx="5029636" cy="2469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02" y="4310781"/>
            <a:ext cx="5029636" cy="2462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4203451"/>
            <a:ext cx="5801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For this very extreme storm, in the bay, surges exceed Hurricane Ike surges by 5 to 7 </a:t>
            </a:r>
            <a:r>
              <a:rPr lang="en-US" sz="2800" dirty="0" smtClean="0">
                <a:solidFill>
                  <a:prstClr val="black"/>
                </a:solidFill>
              </a:rPr>
              <a:t>ft – Catastrophic  damage</a:t>
            </a:r>
            <a:endParaRPr lang="en-US" sz="2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With dike in place, surges reduced by 5 to 7 ft; still would have damage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364" y="2848449"/>
            <a:ext cx="1173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Existing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4080" y="2846501"/>
            <a:ext cx="1549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With-Dike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364" y="5311446"/>
            <a:ext cx="160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Difference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3023" y="13204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Relative Roles of the Coastal Barrier and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GB" b="1" dirty="0"/>
              <a:t>Risk Reduction Measures Within the </a:t>
            </a:r>
            <a:r>
              <a:rPr lang="en-GB" b="1" dirty="0" smtClean="0"/>
              <a:t>Ba</a:t>
            </a:r>
            <a:r>
              <a:rPr lang="en-GB" b="1" dirty="0" smtClean="0">
                <a:latin typeface="+mn-lt"/>
              </a:rPr>
              <a:t>y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Before Quantitative Analysis Can Be </a:t>
            </a:r>
            <a:r>
              <a:rPr lang="en-US" dirty="0" smtClean="0"/>
              <a:t>Completed, Need to Examine Various Barrier Options and Model More Storms, </a:t>
            </a:r>
            <a:r>
              <a:rPr lang="en-US" dirty="0"/>
              <a:t>B</a:t>
            </a:r>
            <a:r>
              <a:rPr lang="en-US" dirty="0" smtClean="0"/>
              <a:t>ut </a:t>
            </a:r>
            <a:r>
              <a:rPr lang="en-US" dirty="0"/>
              <a:t>f</a:t>
            </a:r>
            <a:r>
              <a:rPr lang="en-US" dirty="0" smtClean="0"/>
              <a:t>rom This </a:t>
            </a:r>
            <a:r>
              <a:rPr lang="en-US" dirty="0"/>
              <a:t>E</a:t>
            </a:r>
            <a:r>
              <a:rPr lang="en-US" dirty="0" smtClean="0"/>
              <a:t>xample - </a:t>
            </a:r>
          </a:p>
          <a:p>
            <a:pPr>
              <a:buClr>
                <a:schemeClr val="tx1"/>
              </a:buClr>
            </a:pPr>
            <a:r>
              <a:rPr lang="en-US" u="sng" dirty="0" smtClean="0"/>
              <a:t>Coastal Barrier </a:t>
            </a:r>
            <a:r>
              <a:rPr lang="en-US" u="sng" dirty="0"/>
              <a:t>I</a:t>
            </a:r>
            <a:r>
              <a:rPr lang="en-US" u="sng" dirty="0" smtClean="0"/>
              <a:t>s Effective in Reducing </a:t>
            </a:r>
            <a:r>
              <a:rPr lang="en-US" u="sng" dirty="0"/>
              <a:t>S</a:t>
            </a:r>
            <a:r>
              <a:rPr lang="en-US" u="sng" dirty="0" smtClean="0"/>
              <a:t>urge in the Bay for All Storms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But for Some </a:t>
            </a:r>
            <a:r>
              <a:rPr lang="en-US" dirty="0"/>
              <a:t>S</a:t>
            </a:r>
            <a:r>
              <a:rPr lang="en-US" dirty="0" smtClean="0"/>
              <a:t>evere Storms the Residual Bay Surge, </a:t>
            </a:r>
            <a:r>
              <a:rPr lang="en-US" dirty="0"/>
              <a:t>A</a:t>
            </a:r>
            <a:r>
              <a:rPr lang="en-US" dirty="0" smtClean="0"/>
              <a:t>lthough Reduced, </a:t>
            </a:r>
            <a:r>
              <a:rPr lang="en-US" dirty="0"/>
              <a:t>W</a:t>
            </a:r>
            <a:r>
              <a:rPr lang="en-US" dirty="0" smtClean="0"/>
              <a:t>ill </a:t>
            </a:r>
            <a:r>
              <a:rPr lang="en-US" dirty="0"/>
              <a:t>B</a:t>
            </a:r>
            <a:r>
              <a:rPr lang="en-US" dirty="0" smtClean="0"/>
              <a:t>e Damaging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 Bay Measures May Further Reduce This Residual Surge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 Bay Measures If Effective Could Also Reduce the Height Requirement for </a:t>
            </a:r>
            <a:r>
              <a:rPr lang="en-US" dirty="0"/>
              <a:t>t</a:t>
            </a:r>
            <a:r>
              <a:rPr lang="en-US" dirty="0" smtClean="0"/>
              <a:t>he Barrier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Complex Trade Offs – Economic, Environmental, Social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70" y="35208"/>
            <a:ext cx="8705730" cy="68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HazusData\Others\Reports\Results\All_Parcels\122\No_Dike\IMGs\Range_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810000"/>
            <a:ext cx="1123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05400" y="6336268"/>
            <a:ext cx="5402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900mb Storm Existing </a:t>
            </a:r>
            <a:r>
              <a:rPr lang="en-US" b="1" dirty="0"/>
              <a:t>Residential Loss by Census Block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638801"/>
            <a:ext cx="7905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1600" y="3810000"/>
            <a:ext cx="1123950" cy="1352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7605"/>
            <a:ext cx="878981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86560" y="6488668"/>
            <a:ext cx="5548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900mb Storm Protected </a:t>
            </a:r>
            <a:r>
              <a:rPr lang="en-US" b="1" dirty="0"/>
              <a:t>Residential Loss by Census Block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435" y="4495801"/>
            <a:ext cx="1085515" cy="106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6" y="5943601"/>
            <a:ext cx="7905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99468" y="4424301"/>
            <a:ext cx="1197057" cy="11397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04" y="76200"/>
            <a:ext cx="823721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87023" y="6324600"/>
            <a:ext cx="4927600" cy="30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+mn-lt"/>
              </a:rPr>
              <a:t>Residential Loss Avoided 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(930mbStorm)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0600" y="4038600"/>
            <a:ext cx="16002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4171950"/>
            <a:ext cx="14573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2971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45935" y="1"/>
            <a:ext cx="758156" cy="2755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5935" y="-32266"/>
            <a:ext cx="758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Existing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391401" y="0"/>
            <a:ext cx="981321" cy="271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67601" y="-32266"/>
            <a:ext cx="910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Protected</a:t>
            </a:r>
            <a:endParaRPr lang="en-US" sz="1400" dirty="0"/>
          </a:p>
        </p:txBody>
      </p:sp>
      <p:pic>
        <p:nvPicPr>
          <p:cNvPr id="12" name="Picture 3" descr="C:\HazusData\Others\Reports\Results\All_Parcels\122\No_Dike\IMGs\Gal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2" y="320989"/>
            <a:ext cx="3761510" cy="24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HazusData\Others\Reports\Results\All_Parcels\122\Dike\IMGs\Gal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3810000" cy="24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096000" y="-32266"/>
            <a:ext cx="0" cy="300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42" y="1753657"/>
            <a:ext cx="1085515" cy="106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22" y="1836644"/>
            <a:ext cx="7905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HazusData\Others\Reports\Results\All_Parcels\122\No_Dike\IMGs\Range_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20528"/>
            <a:ext cx="1123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48" y="1672695"/>
            <a:ext cx="7905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16268"/>
            <a:ext cx="5297444" cy="348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596104" y="2971800"/>
            <a:ext cx="981321" cy="271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640650" y="2971801"/>
            <a:ext cx="955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Difference</a:t>
            </a:r>
            <a:endParaRPr lang="en-US" sz="1400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50" y="5619287"/>
            <a:ext cx="14573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94" y="3256603"/>
            <a:ext cx="4596197" cy="34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HazusData\Others\Reports\Results\All_Parcels\122\Dike\IMGs\Frie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19" y="304141"/>
            <a:ext cx="3436691" cy="24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HazusData\Others\Reports\Results\All_Parcels\122\No_Dike\IMGs\Frie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86" y="304143"/>
            <a:ext cx="3399862" cy="2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24000" y="2971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45935" y="1"/>
            <a:ext cx="758156" cy="2755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5935" y="-32266"/>
            <a:ext cx="758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Existing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391401" y="0"/>
            <a:ext cx="981321" cy="271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67601" y="-32266"/>
            <a:ext cx="910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Protected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0" y="-32266"/>
            <a:ext cx="0" cy="300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509" y="728108"/>
            <a:ext cx="914400" cy="8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31558"/>
            <a:ext cx="628896" cy="1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HazusData\Others\Reports\Results\All_Parcels\122\No_Dike\IMGs\Range_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0" y="585334"/>
            <a:ext cx="866437" cy="10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90" y="2079854"/>
            <a:ext cx="660503" cy="1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596104" y="2971800"/>
            <a:ext cx="981321" cy="271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640650" y="2971801"/>
            <a:ext cx="955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Difference</a:t>
            </a:r>
            <a:endParaRPr lang="en-US" sz="1400" dirty="0"/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81" y="5257800"/>
            <a:ext cx="14573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5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02676"/>
              </p:ext>
            </p:extLst>
          </p:nvPr>
        </p:nvGraphicFramePr>
        <p:xfrm>
          <a:off x="3790248" y="1262683"/>
          <a:ext cx="4419599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981272"/>
                <a:gridCol w="1128661"/>
                <a:gridCol w="1309666"/>
              </a:tblGrid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Existing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Protected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Residential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5.32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1.60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Commercial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2.21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0.63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Industrial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5.54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Other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Building Loss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13.57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4.38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365539" y="357672"/>
            <a:ext cx="72690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latin typeface="+mj-lt"/>
              </a:rPr>
              <a:t>DRAFT Direct </a:t>
            </a:r>
            <a:r>
              <a:rPr lang="en-US" sz="2400" b="1" dirty="0">
                <a:latin typeface="+mj-lt"/>
              </a:rPr>
              <a:t>Economic Loss for Buildings by Land </a:t>
            </a:r>
            <a:r>
              <a:rPr lang="en-US" sz="2400" b="1" dirty="0" smtClean="0">
                <a:latin typeface="+mj-lt"/>
              </a:rPr>
              <a:t>Use </a:t>
            </a:r>
          </a:p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+mj-lt"/>
              </a:rPr>
              <a:t>900mb </a:t>
            </a:r>
            <a:r>
              <a:rPr lang="en-US" sz="2400" b="1" dirty="0">
                <a:solidFill>
                  <a:prstClr val="black"/>
                </a:solidFill>
                <a:latin typeface="+mj-lt"/>
              </a:rPr>
              <a:t>Storm </a:t>
            </a:r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96" y="3398982"/>
            <a:ext cx="583070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7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916"/>
            <a:ext cx="10515600" cy="844839"/>
          </a:xfrm>
        </p:spPr>
        <p:txBody>
          <a:bodyPr/>
          <a:lstStyle/>
          <a:p>
            <a:pPr algn="ctr"/>
            <a:r>
              <a:rPr lang="en-US" b="1" dirty="0" smtClean="0"/>
              <a:t>Special Legislation Since 2005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67010"/>
              </p:ext>
            </p:extLst>
          </p:nvPr>
        </p:nvGraphicFramePr>
        <p:xfrm>
          <a:off x="2058329" y="1551647"/>
          <a:ext cx="8128000" cy="382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3855"/>
                <a:gridCol w="1764145"/>
              </a:tblGrid>
              <a:tr h="89205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USACE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Funding Appropriated (million $)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 109-62 (FY2005 Hurricane Katrina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$400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</a:t>
                      </a:r>
                      <a:r>
                        <a:rPr lang="en-US" sz="1600" baseline="0" dirty="0" smtClean="0"/>
                        <a:t> 109-148 (FY2006 Hurricanes Katrina, Rita, Wilma, Ophelia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$2,361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 109-234 (FY2006) Hurricanes Katrina, Rita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$3,653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 110-28 (FY2007) Hurricanes Katrina, Rita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$1,433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2524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 110-252 (FY2008-09) Hurricane Katrina (+</a:t>
                      </a:r>
                      <a:r>
                        <a:rPr lang="en-US" sz="1600" baseline="0" dirty="0" smtClean="0"/>
                        <a:t> recent storms) At least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$5,762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 L. 110-329 (FY2008) Hurricane Katrina (+ recent storms) At least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$1,500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P. L. 111-32 (FY2009) Hurricane Katrina (+ recent storms) At least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$439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P.L. 113-2 (FY2013) Hurricane Sandy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$5,081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6659" y="5358731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Total $20,629B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90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27" y="281999"/>
            <a:ext cx="10515600" cy="909492"/>
          </a:xfrm>
        </p:spPr>
        <p:txBody>
          <a:bodyPr/>
          <a:lstStyle/>
          <a:p>
            <a:pPr algn="ctr"/>
            <a:r>
              <a:rPr lang="en-US" b="1" dirty="0" smtClean="0"/>
              <a:t>Determining Costs – Coastal Barrier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Barrier – Bolivar Roads Gate System Is By Far the Major Component of Cost </a:t>
            </a:r>
          </a:p>
          <a:p>
            <a:r>
              <a:rPr lang="en-US" dirty="0" smtClean="0"/>
              <a:t>Soil Conditions for Water Barrier Foundations Biggest Unknown</a:t>
            </a:r>
          </a:p>
          <a:p>
            <a:r>
              <a:rPr lang="en-US" dirty="0" smtClean="0"/>
              <a:t>Land Barrier – Fortified Dunes </a:t>
            </a:r>
          </a:p>
          <a:p>
            <a:r>
              <a:rPr lang="en-US" dirty="0" smtClean="0"/>
              <a:t>Raising Coastal Highways Is an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900" b="1" dirty="0" smtClean="0"/>
              <a:t>Land Barrier Solutions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2343151" y="1912939"/>
            <a:ext cx="6160769" cy="3506787"/>
          </a:xfrm>
        </p:spPr>
        <p:txBody>
          <a:bodyPr/>
          <a:lstStyle/>
          <a:p>
            <a:pPr>
              <a:defRPr/>
            </a:pPr>
            <a:r>
              <a:rPr lang="en-US" sz="800" noProof="1"/>
              <a:t>	</a:t>
            </a:r>
          </a:p>
          <a:p>
            <a:pPr lvl="1">
              <a:defRPr/>
            </a:pPr>
            <a:endParaRPr lang="en-US" sz="1200" noProof="1"/>
          </a:p>
          <a:p>
            <a:pPr lvl="1">
              <a:defRPr/>
            </a:pPr>
            <a:endParaRPr lang="en-US" sz="1200" noProof="1"/>
          </a:p>
          <a:p>
            <a:pPr>
              <a:defRPr/>
            </a:pPr>
            <a:endParaRPr lang="en-US" sz="1400" noProof="1"/>
          </a:p>
          <a:p>
            <a:pPr lvl="1">
              <a:defRPr/>
            </a:pPr>
            <a:endParaRPr lang="en-US" sz="1200" noProof="1"/>
          </a:p>
          <a:p>
            <a:pPr>
              <a:defRPr/>
            </a:pPr>
            <a:endParaRPr lang="en-US" sz="1400" noProof="1"/>
          </a:p>
          <a:p>
            <a:pPr>
              <a:defRPr/>
            </a:pPr>
            <a:endParaRPr lang="en-US" sz="1400" noProof="1"/>
          </a:p>
          <a:p>
            <a:pPr lvl="1">
              <a:defRPr/>
            </a:pPr>
            <a:endParaRPr lang="en-US" sz="1200" noProof="1"/>
          </a:p>
          <a:p>
            <a:pPr>
              <a:defRPr/>
            </a:pPr>
            <a:endParaRPr lang="en-US" sz="1000" noProof="1"/>
          </a:p>
          <a:p>
            <a:pPr>
              <a:defRPr/>
            </a:pPr>
            <a:endParaRPr lang="en-US" sz="1400" noProof="1"/>
          </a:p>
          <a:p>
            <a:pPr lvl="1">
              <a:defRPr/>
            </a:pPr>
            <a:endParaRPr lang="en-US" sz="1400" noProof="1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nl-NL" sz="2400" dirty="0"/>
          </a:p>
          <a:p>
            <a:pPr>
              <a:lnSpc>
                <a:spcPts val="3500"/>
              </a:lnSpc>
              <a:defRPr/>
            </a:pPr>
            <a:endParaRPr lang="nl-NL" sz="2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8"/>
          <a:stretch/>
        </p:blipFill>
        <p:spPr bwMode="auto">
          <a:xfrm>
            <a:off x="1552655" y="4252589"/>
            <a:ext cx="4353792" cy="1439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09" y="1917024"/>
            <a:ext cx="4353791" cy="14547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50369" y="1493057"/>
            <a:ext cx="234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Msc</a:t>
            </a:r>
            <a:r>
              <a:rPr lang="en-GB" i="1" dirty="0"/>
              <a:t> thesis N. West</a:t>
            </a:r>
            <a:endParaRPr lang="nl-NL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42809" y="3759637"/>
            <a:ext cx="435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Texas  A&amp;M (</a:t>
            </a:r>
            <a:r>
              <a:rPr lang="en-GB" i="1" dirty="0" err="1"/>
              <a:t>Bardenhagen</a:t>
            </a:r>
            <a:r>
              <a:rPr lang="en-GB" i="1" dirty="0"/>
              <a:t> and Newman)</a:t>
            </a:r>
            <a:endParaRPr lang="nl-NL" i="1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1210" b="47961"/>
          <a:stretch>
            <a:fillRect/>
          </a:stretch>
        </p:blipFill>
        <p:spPr bwMode="auto">
          <a:xfrm>
            <a:off x="6313447" y="1734902"/>
            <a:ext cx="4308474" cy="208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2255" y="1407796"/>
            <a:ext cx="435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Delft Student Team</a:t>
            </a:r>
            <a:endParaRPr lang="nl-NL" i="1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29" y="4475559"/>
            <a:ext cx="5354616" cy="111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32254" y="3944303"/>
            <a:ext cx="435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TU Delft, prelim.</a:t>
            </a:r>
            <a:endParaRPr lang="nl-NL" i="1" dirty="0"/>
          </a:p>
        </p:txBody>
      </p:sp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655" y="4252588"/>
            <a:ext cx="4353792" cy="1734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3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38200" y="318943"/>
            <a:ext cx="10515600" cy="863311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nl-NL" sz="4900" b="1" dirty="0" smtClean="0"/>
              <a:t>Bay Hydraulics - 2D – Depth Integrated</a:t>
            </a:r>
            <a:r>
              <a:rPr lang="en-GB" altLang="nl-NL" dirty="0" smtClean="0"/>
              <a:t/>
            </a:r>
            <a:br>
              <a:rPr lang="en-GB" altLang="nl-NL" dirty="0" smtClean="0"/>
            </a:br>
            <a:r>
              <a:rPr lang="en-GB" altLang="nl-NL" sz="2700" dirty="0"/>
              <a:t>(M. </a:t>
            </a:r>
            <a:r>
              <a:rPr lang="en-GB" altLang="nl-NL" sz="2700" dirty="0" err="1"/>
              <a:t>Ruijs</a:t>
            </a:r>
            <a:r>
              <a:rPr lang="en-GB" altLang="nl-NL" sz="2700" dirty="0"/>
              <a:t>, 2011)</a:t>
            </a:r>
            <a:endParaRPr lang="nl-NL" altLang="nl-NL" sz="2700" dirty="0" smtClean="0"/>
          </a:p>
        </p:txBody>
      </p:sp>
      <p:pic>
        <p:nvPicPr>
          <p:cNvPr id="29700" name="Afbeelding 11" descr="Galveston Bay Mesh riv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4" b="11690"/>
          <a:stretch>
            <a:fillRect/>
          </a:stretch>
        </p:blipFill>
        <p:spPr bwMode="auto">
          <a:xfrm>
            <a:off x="5578764" y="1364097"/>
            <a:ext cx="4613360" cy="53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25185" y="2031168"/>
            <a:ext cx="7392988" cy="402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95263" indent="-195263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5762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9572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3382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7192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1764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6336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0908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548063" indent="-19050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US" sz="2800" b="1" kern="0" dirty="0">
                <a:latin typeface="+mj-lt"/>
                <a:ea typeface="ＭＳ Ｐゴシック" charset="-128"/>
              </a:rPr>
              <a:t>Impact of </a:t>
            </a:r>
            <a:r>
              <a:rPr lang="en-US" sz="2800" b="1" kern="0" dirty="0" smtClean="0">
                <a:latin typeface="+mj-lt"/>
                <a:ea typeface="ＭＳ Ｐゴシック" charset="-128"/>
              </a:rPr>
              <a:t>barrier</a:t>
            </a:r>
            <a:endParaRPr lang="en-US" sz="2800" b="1" kern="0" dirty="0">
              <a:latin typeface="+mj-lt"/>
              <a:ea typeface="ＭＳ Ｐゴシック" charset="-128"/>
            </a:endParaRPr>
          </a:p>
          <a:p>
            <a:pPr lvl="1">
              <a:buClrTx/>
              <a:defRPr/>
            </a:pPr>
            <a:r>
              <a:rPr lang="en-US" sz="2800" kern="0" dirty="0">
                <a:latin typeface="+mj-lt"/>
                <a:ea typeface="ＭＳ Ｐゴシック" charset="-128"/>
              </a:rPr>
              <a:t>Tidal Amplitude</a:t>
            </a:r>
          </a:p>
          <a:p>
            <a:pPr lvl="1">
              <a:buClrTx/>
              <a:defRPr/>
            </a:pPr>
            <a:r>
              <a:rPr lang="en-US" sz="2800" kern="0" dirty="0">
                <a:latin typeface="+mj-lt"/>
                <a:ea typeface="ＭＳ Ｐゴシック" charset="-128"/>
              </a:rPr>
              <a:t>Current (shipping)</a:t>
            </a:r>
          </a:p>
          <a:p>
            <a:pPr lvl="1">
              <a:buClrTx/>
              <a:defRPr/>
            </a:pPr>
            <a:r>
              <a:rPr lang="en-US" sz="2800" kern="0" dirty="0">
                <a:latin typeface="+mj-lt"/>
                <a:ea typeface="ＭＳ Ｐゴシック" charset="-128"/>
              </a:rPr>
              <a:t>Salinity (oyster, shrimp)</a:t>
            </a:r>
          </a:p>
          <a:p>
            <a:pPr lvl="1">
              <a:buClrTx/>
              <a:defRPr/>
            </a:pPr>
            <a:endParaRPr lang="en-US" sz="2800" kern="0" dirty="0">
              <a:latin typeface="+mj-lt"/>
              <a:ea typeface="ＭＳ Ｐゴシック" charset="-128"/>
            </a:endParaRPr>
          </a:p>
          <a:p>
            <a:pPr>
              <a:buClrTx/>
              <a:defRPr/>
            </a:pPr>
            <a:endParaRPr lang="en-US" sz="1800" kern="0" dirty="0">
              <a:ea typeface="ＭＳ Ｐゴシック" charset="-128"/>
            </a:endParaRPr>
          </a:p>
          <a:p>
            <a:pPr lvl="1">
              <a:buClrTx/>
              <a:defRPr/>
            </a:pPr>
            <a:endParaRPr lang="en-US" sz="1600" kern="0" dirty="0">
              <a:ea typeface="ＭＳ Ｐゴシック" charset="-128"/>
            </a:endParaRPr>
          </a:p>
          <a:p>
            <a:pPr lvl="1">
              <a:buClrTx/>
              <a:defRPr/>
            </a:pPr>
            <a:r>
              <a:rPr lang="en-US" sz="3200" u="sng" kern="0" dirty="0" smtClean="0">
                <a:ea typeface="ＭＳ Ｐゴシック" charset="-128"/>
              </a:rPr>
              <a:t>Need 3-D Model</a:t>
            </a:r>
            <a:endParaRPr lang="en-US" sz="3200" u="sng" kern="0" dirty="0">
              <a:ea typeface="ＭＳ Ｐゴシック" charset="-128"/>
            </a:endParaRPr>
          </a:p>
          <a:p>
            <a:pPr lvl="1">
              <a:buClrTx/>
              <a:defRPr/>
            </a:pPr>
            <a:endParaRPr lang="en-US" sz="1600" kern="0" dirty="0">
              <a:ea typeface="ＭＳ Ｐゴシック" charset="-128"/>
            </a:endParaRPr>
          </a:p>
          <a:p>
            <a:pPr marL="385763" lvl="1" indent="0">
              <a:buClrTx/>
              <a:buNone/>
              <a:defRPr/>
            </a:pPr>
            <a:endParaRPr lang="en-US" sz="1600" kern="0" dirty="0">
              <a:ea typeface="ＭＳ Ｐゴシック" charset="-128"/>
            </a:endParaRPr>
          </a:p>
          <a:p>
            <a:pPr marL="385763" lvl="1" indent="0">
              <a:buClrTx/>
              <a:buNone/>
              <a:defRPr/>
            </a:pPr>
            <a:endParaRPr lang="en-US" sz="1600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563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8" y="241836"/>
            <a:ext cx="10515600" cy="780184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Water Barrier Solution</a:t>
            </a:r>
            <a:endParaRPr lang="nl-NL" b="1" dirty="0"/>
          </a:p>
        </p:txBody>
      </p:sp>
      <p:pic>
        <p:nvPicPr>
          <p:cNvPr id="5" name="Picture 4" descr="08EnvironmentalSection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33" y="4338696"/>
            <a:ext cx="3042536" cy="185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09" y="1733480"/>
            <a:ext cx="2932760" cy="2160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2469" y="1352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Navigation section</a:t>
            </a:r>
            <a:endParaRPr lang="nl-NL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866260" y="396936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Environmental section</a:t>
            </a:r>
            <a:endParaRPr lang="nl-NL" i="1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8" y="1536700"/>
            <a:ext cx="6446838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9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914400" y="212436"/>
            <a:ext cx="10446327" cy="905164"/>
          </a:xfrm>
        </p:spPr>
        <p:txBody>
          <a:bodyPr>
            <a:noAutofit/>
          </a:bodyPr>
          <a:lstStyle/>
          <a:p>
            <a:pPr algn="ctr"/>
            <a:r>
              <a:rPr lang="en-GB" altLang="nl-NL" b="1" dirty="0"/>
              <a:t>Bolivar Roads barrier: environmental section</a:t>
            </a:r>
            <a:br>
              <a:rPr lang="en-GB" altLang="nl-NL" b="1" dirty="0"/>
            </a:br>
            <a:r>
              <a:rPr lang="en-GB" altLang="nl-NL" sz="2400" b="1" dirty="0"/>
              <a:t>(P. de Vries)</a:t>
            </a:r>
            <a:endParaRPr lang="nl-NL" altLang="nl-NL" sz="2400" b="1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1" y="1897930"/>
            <a:ext cx="7523163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309130" y="5661819"/>
            <a:ext cx="20467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nl-NL" sz="1800" b="1" dirty="0">
                <a:latin typeface="+mj-lt"/>
              </a:rPr>
              <a:t>Main challenge: foundation</a:t>
            </a:r>
            <a:endParaRPr lang="nl-NL" altLang="nl-NL" sz="1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671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342447" y="226369"/>
            <a:ext cx="9642763" cy="678873"/>
          </a:xfrm>
        </p:spPr>
        <p:txBody>
          <a:bodyPr>
            <a:noAutofit/>
          </a:bodyPr>
          <a:lstStyle/>
          <a:p>
            <a:pPr algn="ctr"/>
            <a:r>
              <a:rPr lang="en-GB" altLang="nl-NL" b="1" dirty="0"/>
              <a:t>Bolivar Roads barrier: navigational section</a:t>
            </a:r>
            <a:endParaRPr lang="nl-NL" altLang="nl-NL" b="1" dirty="0"/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699744" y="5070409"/>
            <a:ext cx="2840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nl-NL" sz="1800" dirty="0"/>
              <a:t>Main challenges: </a:t>
            </a:r>
          </a:p>
          <a:p>
            <a:r>
              <a:rPr lang="en-GB" altLang="nl-NL" sz="1800" dirty="0"/>
              <a:t>Hinge, dynamics, control</a:t>
            </a:r>
            <a:endParaRPr lang="nl-NL" altLang="nl-NL" sz="1800" dirty="0"/>
          </a:p>
        </p:txBody>
      </p:sp>
      <p:pic>
        <p:nvPicPr>
          <p:cNvPr id="3379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1306759"/>
            <a:ext cx="3722254" cy="364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3535363" y="1876426"/>
            <a:ext cx="3413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nl-NL" sz="1000">
                <a:cs typeface="Times New Roman" pitchFamily="18" charset="0"/>
              </a:rPr>
              <a:t>c</a:t>
            </a:r>
            <a:endParaRPr lang="en-GB" altLang="nl-NL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1524001" y="-22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1524001" y="2263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1524001" y="1936464"/>
            <a:ext cx="569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nl-NL" altLang="nl-NL" sz="800"/>
          </a:p>
          <a:p>
            <a:r>
              <a:rPr lang="nl-NL" altLang="nl-NL"/>
              <a:t>    </a:t>
            </a:r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1524001" y="376014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380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27" y="4695466"/>
            <a:ext cx="4470400" cy="218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Box 12"/>
          <p:cNvSpPr txBox="1">
            <a:spLocks noChangeArrowheads="1"/>
          </p:cNvSpPr>
          <p:nvPr/>
        </p:nvSpPr>
        <p:spPr bwMode="auto">
          <a:xfrm>
            <a:off x="8164945" y="5208521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en-GB" altLang="nl-NL" sz="1800" dirty="0"/>
              <a:t>Structural analysis</a:t>
            </a:r>
            <a:endParaRPr lang="nl-NL" altLang="nl-NL" sz="1800" dirty="0"/>
          </a:p>
        </p:txBody>
      </p:sp>
      <p:pic>
        <p:nvPicPr>
          <p:cNvPr id="3380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91" y="1311924"/>
            <a:ext cx="4132984" cy="31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856672" y="124980"/>
            <a:ext cx="10515600" cy="936625"/>
          </a:xfrm>
        </p:spPr>
        <p:txBody>
          <a:bodyPr/>
          <a:lstStyle/>
          <a:p>
            <a:pPr algn="ctr"/>
            <a:r>
              <a:rPr lang="nl-NL" altLang="nl-NL" b="1" dirty="0" err="1" smtClean="0"/>
              <a:t>Operation</a:t>
            </a:r>
            <a:r>
              <a:rPr lang="nl-NL" altLang="nl-NL" b="1" dirty="0" smtClean="0"/>
              <a:t> </a:t>
            </a:r>
            <a:r>
              <a:rPr lang="nl-NL" altLang="nl-NL" b="1" dirty="0" err="1" smtClean="0"/>
              <a:t>barrier</a:t>
            </a:r>
            <a:r>
              <a:rPr lang="nl-NL" altLang="nl-NL" b="1" dirty="0" smtClean="0"/>
              <a:t>: </a:t>
            </a:r>
            <a:r>
              <a:rPr lang="nl-NL" altLang="nl-NL" b="1" dirty="0" err="1" smtClean="0"/>
              <a:t>closure</a:t>
            </a:r>
            <a:endParaRPr lang="en-US" altLang="nl-NL" b="1" dirty="0" smtClean="0"/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84" y="1301172"/>
            <a:ext cx="8419084" cy="53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01255" y="198872"/>
            <a:ext cx="10515600" cy="983384"/>
          </a:xfrm>
        </p:spPr>
        <p:txBody>
          <a:bodyPr/>
          <a:lstStyle/>
          <a:p>
            <a:pPr algn="ctr"/>
            <a:r>
              <a:rPr lang="en-US" altLang="en-US" b="1" dirty="0" smtClean="0"/>
              <a:t>Barrier dynamic stability</a:t>
            </a:r>
            <a:br>
              <a:rPr lang="en-US" altLang="en-US" b="1" dirty="0" smtClean="0"/>
            </a:br>
            <a:r>
              <a:rPr lang="en-US" altLang="en-US" sz="1600" b="1" dirty="0"/>
              <a:t>(J. Smulders)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47783" y="4506020"/>
            <a:ext cx="5029200" cy="2260600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ts val="2800"/>
              </a:lnSpc>
            </a:pPr>
            <a:r>
              <a:rPr lang="en-US" altLang="en-US" b="1" dirty="0">
                <a:latin typeface="+mj-lt"/>
                <a:cs typeface="ＭＳ Ｐゴシック" charset="-128"/>
              </a:rPr>
              <a:t>Roll angle governing during swing operation</a:t>
            </a:r>
          </a:p>
          <a:p>
            <a:pPr lvl="1">
              <a:lnSpc>
                <a:spcPts val="2800"/>
              </a:lnSpc>
            </a:pPr>
            <a:r>
              <a:rPr lang="en-US" altLang="en-US" b="1" dirty="0">
                <a:latin typeface="+mj-lt"/>
                <a:cs typeface="ＭＳ Ｐゴシック" charset="-128"/>
              </a:rPr>
              <a:t>Rubber supports required to ensure barge is not damaged at landing</a:t>
            </a:r>
          </a:p>
          <a:p>
            <a:pPr lvl="1">
              <a:lnSpc>
                <a:spcPts val="2800"/>
              </a:lnSpc>
            </a:pPr>
            <a:r>
              <a:rPr lang="en-US" altLang="en-US" b="1" dirty="0">
                <a:latin typeface="+mj-lt"/>
                <a:cs typeface="ＭＳ Ｐゴシック" charset="-128"/>
              </a:rPr>
              <a:t>Additional measures required in case of negative head</a:t>
            </a:r>
          </a:p>
          <a:p>
            <a:endParaRPr lang="en-US" altLang="en-US" dirty="0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466796" y="1669778"/>
            <a:ext cx="3635967" cy="145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ep 1"/>
          <p:cNvGrpSpPr>
            <a:grpSpLocks/>
          </p:cNvGrpSpPr>
          <p:nvPr/>
        </p:nvGrpSpPr>
        <p:grpSpPr bwMode="auto">
          <a:xfrm>
            <a:off x="7481136" y="1693114"/>
            <a:ext cx="3673475" cy="4916488"/>
            <a:chOff x="5172092" y="1533409"/>
            <a:chExt cx="3673407" cy="4916696"/>
          </a:xfrm>
        </p:grpSpPr>
        <p:pic>
          <p:nvPicPr>
            <p:cNvPr id="3994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6" r="18182" b="4546"/>
            <a:stretch>
              <a:fillRect/>
            </a:stretch>
          </p:blipFill>
          <p:spPr bwMode="auto">
            <a:xfrm>
              <a:off x="6300192" y="1533409"/>
              <a:ext cx="2527176" cy="204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4" name="Rectangle 6"/>
            <p:cNvSpPr>
              <a:spLocks noChangeArrowheads="1"/>
            </p:cNvSpPr>
            <p:nvPr/>
          </p:nvSpPr>
          <p:spPr bwMode="auto">
            <a:xfrm>
              <a:off x="7236296" y="2852936"/>
              <a:ext cx="288032" cy="216024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277938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defTabSz="1277938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defTabSz="1277938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defTabSz="1277938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defTabSz="1277938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endParaRPr lang="en-US" altLang="en-US" sz="2000">
                <a:solidFill>
                  <a:srgbClr val="007161"/>
                </a:solidFill>
                <a:latin typeface="Arial" charset="0"/>
              </a:endParaRPr>
            </a:p>
          </p:txBody>
        </p:sp>
        <p:cxnSp>
          <p:nvCxnSpPr>
            <p:cNvPr id="39945" name="Straight Connector 8"/>
            <p:cNvCxnSpPr>
              <a:cxnSpLocks noChangeShapeType="1"/>
            </p:cNvCxnSpPr>
            <p:nvPr/>
          </p:nvCxnSpPr>
          <p:spPr bwMode="auto">
            <a:xfrm flipV="1">
              <a:off x="5172092" y="2852936"/>
              <a:ext cx="2064204" cy="89613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946" name="Straight Connector 15"/>
            <p:cNvCxnSpPr>
              <a:cxnSpLocks noChangeShapeType="1"/>
            </p:cNvCxnSpPr>
            <p:nvPr/>
          </p:nvCxnSpPr>
          <p:spPr bwMode="auto">
            <a:xfrm flipH="1" flipV="1">
              <a:off x="7524328" y="2852936"/>
              <a:ext cx="1321171" cy="89613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092" y="3749653"/>
              <a:ext cx="3673407" cy="2700452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4" b="4189"/>
          <a:stretch>
            <a:fillRect/>
          </a:stretch>
        </p:blipFill>
        <p:spPr bwMode="auto">
          <a:xfrm>
            <a:off x="1048327" y="2907625"/>
            <a:ext cx="3477491" cy="147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3932" y="656692"/>
            <a:ext cx="1330368" cy="1080120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cap="small" dirty="0">
                <a:solidFill>
                  <a:prstClr val="white"/>
                </a:solidFill>
              </a:rPr>
              <a:t>F</a:t>
            </a:r>
            <a:r>
              <a:rPr lang="en-US" sz="1600" cap="small" dirty="0">
                <a:solidFill>
                  <a:prstClr val="white"/>
                </a:solidFill>
              </a:rPr>
              <a:t>lood</a:t>
            </a:r>
          </a:p>
          <a:p>
            <a:pPr>
              <a:lnSpc>
                <a:spcPts val="2800"/>
              </a:lnSpc>
            </a:pPr>
            <a:r>
              <a:rPr lang="en-US" sz="2400" b="1" cap="small" dirty="0">
                <a:solidFill>
                  <a:prstClr val="white"/>
                </a:solidFill>
              </a:rPr>
              <a:t> R</a:t>
            </a:r>
            <a:r>
              <a:rPr lang="en-US" sz="1600" cap="small" dirty="0">
                <a:solidFill>
                  <a:prstClr val="white"/>
                </a:solidFill>
              </a:rPr>
              <a:t>isk</a:t>
            </a:r>
          </a:p>
          <a:p>
            <a:pPr>
              <a:lnSpc>
                <a:spcPts val="2800"/>
              </a:lnSpc>
            </a:pPr>
            <a:r>
              <a:rPr lang="en-US" sz="2400" b="1" cap="small" dirty="0">
                <a:solidFill>
                  <a:prstClr val="white"/>
                </a:solidFill>
              </a:rPr>
              <a:t> R</a:t>
            </a:r>
            <a:r>
              <a:rPr lang="en-US" sz="1600" cap="small" dirty="0">
                <a:solidFill>
                  <a:prstClr val="white"/>
                </a:solidFill>
              </a:rPr>
              <a:t>eduction</a:t>
            </a:r>
          </a:p>
        </p:txBody>
      </p:sp>
      <p:cxnSp>
        <p:nvCxnSpPr>
          <p:cNvPr id="6" name="Straight Connector 5"/>
          <p:cNvCxnSpPr>
            <a:stCxn id="8" idx="3"/>
            <a:endCxn id="4" idx="1"/>
          </p:cNvCxnSpPr>
          <p:nvPr/>
        </p:nvCxnSpPr>
        <p:spPr>
          <a:xfrm>
            <a:off x="4224010" y="1193700"/>
            <a:ext cx="1259922" cy="305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3" idx="1"/>
            <a:endCxn id="4" idx="3"/>
          </p:cNvCxnSpPr>
          <p:nvPr/>
        </p:nvCxnSpPr>
        <p:spPr>
          <a:xfrm flipH="1">
            <a:off x="6814300" y="1188514"/>
            <a:ext cx="1198150" cy="823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12330" y="905668"/>
            <a:ext cx="2011680" cy="576064"/>
          </a:xfrm>
          <a:prstGeom prst="roundRect">
            <a:avLst/>
          </a:prstGeom>
          <a:gradFill flip="none" rotWithShape="1">
            <a:gsLst>
              <a:gs pos="0">
                <a:schemeClr val="tx2"/>
              </a:gs>
              <a:gs pos="34000">
                <a:schemeClr val="tx2"/>
              </a:gs>
              <a:gs pos="63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small" dirty="0">
                <a:solidFill>
                  <a:prstClr val="white"/>
                </a:solidFill>
              </a:rPr>
              <a:t>Surge/Flood Modeling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40214" y="1533794"/>
            <a:ext cx="2560320" cy="4846320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>
            <a:spAutoFit/>
          </a:bodyPr>
          <a:lstStyle/>
          <a:p>
            <a:pPr marL="228600" indent="-228600">
              <a:buClr>
                <a:srgbClr val="1F497D"/>
              </a:buClr>
              <a:buFontTx/>
              <a:buAutoNum type="arabicPeriod"/>
            </a:pPr>
            <a:r>
              <a:rPr lang="en-US" sz="1050" u="sng" dirty="0">
                <a:solidFill>
                  <a:srgbClr val="1F497D"/>
                </a:solidFill>
              </a:rPr>
              <a:t>Make available  FEMA 10/100/500yr without protection max water surface elevation files. 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chemeClr val="bg1">
                    <a:lumMod val="50000"/>
                  </a:schemeClr>
                </a:solidFill>
              </a:rPr>
              <a:t>Extend barrier up towards Sabine</a:t>
            </a:r>
            <a:r>
              <a:rPr lang="en-US" sz="1050" u="sng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1050" u="sng" dirty="0">
                <a:solidFill>
                  <a:schemeClr val="tx2"/>
                </a:solidFill>
              </a:rPr>
              <a:t>to prevent flow around.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1F497D"/>
                </a:solidFill>
              </a:rPr>
              <a:t>Select proxy storm for each recurrence interval.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1F497D"/>
                </a:solidFill>
              </a:rPr>
              <a:t>Run (3) with protection.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chemeClr val="tx2"/>
                </a:solidFill>
              </a:rPr>
              <a:t>Exchange IKE max water surface elevation.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chemeClr val="bg1">
                    <a:lumMod val="50000"/>
                  </a:schemeClr>
                </a:solidFill>
              </a:rPr>
              <a:t>Additional named storms: </a:t>
            </a:r>
          </a:p>
          <a:p>
            <a:pPr defTabSz="228600"/>
            <a:r>
              <a:rPr lang="en-US" sz="1050" dirty="0">
                <a:solidFill>
                  <a:prstClr val="black">
                    <a:lumMod val="95000"/>
                    <a:lumOff val="5000"/>
                  </a:prstClr>
                </a:solidFill>
              </a:rPr>
              <a:t>	</a:t>
            </a:r>
            <a:r>
              <a:rPr lang="en-US" sz="1050" u="sng" dirty="0">
                <a:solidFill>
                  <a:schemeClr val="bg1">
                    <a:lumMod val="50000"/>
                  </a:schemeClr>
                </a:solidFill>
              </a:rPr>
              <a:t>Ike, re-track Ike, </a:t>
            </a:r>
            <a:r>
              <a:rPr lang="en-US" sz="1050" u="sng" dirty="0">
                <a:solidFill>
                  <a:schemeClr val="tx2"/>
                </a:solidFill>
              </a:rPr>
              <a:t>re-track Carla, </a:t>
            </a:r>
            <a:r>
              <a:rPr lang="en-US" sz="1050" dirty="0">
                <a:solidFill>
                  <a:schemeClr val="tx2"/>
                </a:solidFill>
              </a:rPr>
              <a:t>	</a:t>
            </a:r>
            <a:r>
              <a:rPr lang="en-US" sz="1050" u="sng" dirty="0">
                <a:solidFill>
                  <a:schemeClr val="tx2"/>
                </a:solidFill>
              </a:rPr>
              <a:t>1900 storms (short term).</a:t>
            </a:r>
          </a:p>
          <a:p>
            <a:pPr defTabSz="228600"/>
            <a:r>
              <a:rPr lang="en-US" sz="800" dirty="0">
                <a:solidFill>
                  <a:prstClr val="white">
                    <a:lumMod val="50000"/>
                  </a:prstClr>
                </a:solidFill>
              </a:rPr>
              <a:t>●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050" u="sng" dirty="0">
                <a:solidFill>
                  <a:prstClr val="white">
                    <a:lumMod val="50000"/>
                  </a:prstClr>
                </a:solidFill>
              </a:rPr>
              <a:t>SSPEED has previous named storms (Katrina, Rita, Isaac, Ike done @ P7).</a:t>
            </a:r>
          </a:p>
          <a:p>
            <a:pPr defTabSz="228600"/>
            <a:r>
              <a:rPr lang="en-US" sz="1050" u="sng" dirty="0">
                <a:solidFill>
                  <a:prstClr val="white">
                    <a:lumMod val="50000"/>
                  </a:prstClr>
                </a:solidFill>
              </a:rPr>
              <a:t>Carla and 1900 will be done with </a:t>
            </a:r>
            <a:r>
              <a:rPr lang="en-US" sz="1050" u="sng" dirty="0">
                <a:solidFill>
                  <a:srgbClr val="1F497D"/>
                </a:solidFill>
              </a:rPr>
              <a:t>JSU</a:t>
            </a:r>
            <a:r>
              <a:rPr lang="en-US" sz="1050" u="sng" dirty="0">
                <a:solidFill>
                  <a:prstClr val="white">
                    <a:lumMod val="50000"/>
                  </a:prstClr>
                </a:solidFill>
              </a:rPr>
              <a:t> winds (P7).</a:t>
            </a:r>
          </a:p>
          <a:p>
            <a:pPr defTabSz="228600"/>
            <a:r>
              <a:rPr lang="en-US" sz="800" dirty="0">
                <a:solidFill>
                  <a:srgbClr val="1F497D"/>
                </a:solidFill>
              </a:rPr>
              <a:t>●</a:t>
            </a:r>
            <a:r>
              <a:rPr lang="en-US" sz="1400" dirty="0">
                <a:solidFill>
                  <a:srgbClr val="1F497D"/>
                </a:solidFill>
              </a:rPr>
              <a:t> </a:t>
            </a:r>
            <a:r>
              <a:rPr lang="en-US" sz="1050" u="sng" dirty="0">
                <a:solidFill>
                  <a:srgbClr val="1F497D"/>
                </a:solidFill>
              </a:rPr>
              <a:t>1900 hurricane wind and pressure</a:t>
            </a:r>
          </a:p>
          <a:p>
            <a:pPr marL="228600" indent="-228600" defTabSz="228600">
              <a:buFont typeface="+mj-lt"/>
              <a:buAutoNum type="arabicPeriod" startAt="7"/>
            </a:pPr>
            <a:r>
              <a:rPr lang="en-US" sz="1050" dirty="0">
                <a:solidFill>
                  <a:srgbClr val="1F497D"/>
                </a:solidFill>
              </a:rPr>
              <a:t>Probabilistic Storms: Assess which storms are important to run-ruling out, which storms can eliminate because of insignificant damage (900-975).</a:t>
            </a:r>
          </a:p>
          <a:p>
            <a:pPr marL="228600" indent="-228600" defTabSz="228600">
              <a:buFont typeface="+mj-lt"/>
              <a:buAutoNum type="arabicPeriod" startAt="7"/>
            </a:pPr>
            <a:r>
              <a:rPr lang="en-US" sz="1050" u="sng" dirty="0">
                <a:solidFill>
                  <a:prstClr val="white">
                    <a:lumMod val="50000"/>
                  </a:prstClr>
                </a:solidFill>
              </a:rPr>
              <a:t>Assess alternatives based on same FEMA storms.</a:t>
            </a:r>
          </a:p>
          <a:p>
            <a:pPr marL="228600" indent="-228600" defTabSz="228600">
              <a:buFont typeface="+mj-lt"/>
              <a:buAutoNum type="arabicPeriod" startAt="7"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</a:rPr>
              <a:t>Examine different barrier heights.</a:t>
            </a:r>
          </a:p>
          <a:p>
            <a:pPr marL="228600" indent="-228600" defTabSz="228600">
              <a:buFont typeface="+mj-lt"/>
              <a:buAutoNum type="arabicPeriod" startAt="7"/>
            </a:pPr>
            <a:r>
              <a:rPr lang="en-US" sz="1050" dirty="0">
                <a:solidFill>
                  <a:srgbClr val="1F497D"/>
                </a:solidFill>
              </a:rPr>
              <a:t>Save wave spectrum at San Luis and Bolivar.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489" y="10361"/>
            <a:ext cx="867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small" dirty="0">
                <a:latin typeface="+mj-lt"/>
              </a:rPr>
              <a:t>Research Action Items                           </a:t>
            </a:r>
          </a:p>
        </p:txBody>
      </p:sp>
      <p:cxnSp>
        <p:nvCxnSpPr>
          <p:cNvPr id="15" name="Straight Connector 14"/>
          <p:cNvCxnSpPr>
            <a:stCxn id="35" idx="0"/>
            <a:endCxn id="4" idx="2"/>
          </p:cNvCxnSpPr>
          <p:nvPr/>
        </p:nvCxnSpPr>
        <p:spPr>
          <a:xfrm flipH="1" flipV="1">
            <a:off x="6149116" y="1736812"/>
            <a:ext cx="498" cy="144016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79568" y="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cap="all" dirty="0">
                <a:solidFill>
                  <a:prstClr val="white">
                    <a:lumMod val="50000"/>
                  </a:prstClr>
                </a:solidFill>
              </a:rPr>
              <a:t>From</a:t>
            </a:r>
            <a:r>
              <a:rPr lang="en-US" sz="1400" cap="small" dirty="0">
                <a:solidFill>
                  <a:prstClr val="white">
                    <a:lumMod val="50000"/>
                  </a:prstClr>
                </a:solidFill>
              </a:rPr>
              <a:t> Flood Risk Reduction Meeting </a:t>
            </a:r>
            <a:r>
              <a:rPr lang="en-US" sz="1050" cap="small" dirty="0">
                <a:solidFill>
                  <a:prstClr val="white">
                    <a:lumMod val="50000"/>
                  </a:prstClr>
                </a:solidFill>
              </a:rPr>
              <a:t>(Dec. 15</a:t>
            </a:r>
            <a:r>
              <a:rPr lang="en-US" sz="1050" cap="small" baseline="30000" dirty="0">
                <a:solidFill>
                  <a:prstClr val="white">
                    <a:lumMod val="50000"/>
                  </a:prstClr>
                </a:solidFill>
              </a:rPr>
              <a:t>th</a:t>
            </a:r>
            <a:r>
              <a:rPr lang="en-US" sz="1050" cap="small" dirty="0">
                <a:solidFill>
                  <a:prstClr val="white">
                    <a:lumMod val="50000"/>
                  </a:prstClr>
                </a:solidFill>
              </a:rPr>
              <a:t>-16</a:t>
            </a:r>
            <a:r>
              <a:rPr lang="en-US" sz="1050" cap="small" baseline="30000" dirty="0">
                <a:solidFill>
                  <a:prstClr val="white">
                    <a:lumMod val="50000"/>
                  </a:prstClr>
                </a:solidFill>
              </a:rPr>
              <a:t>th</a:t>
            </a:r>
            <a:r>
              <a:rPr lang="en-US" sz="1050" cap="small" dirty="0">
                <a:solidFill>
                  <a:prstClr val="white">
                    <a:lumMod val="50000"/>
                  </a:prstClr>
                </a:solidFill>
              </a:rPr>
              <a:t>, 2014)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12450" y="900482"/>
            <a:ext cx="2011680" cy="576064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40000">
                <a:schemeClr val="accent6">
                  <a:lumMod val="75000"/>
                </a:schemeClr>
              </a:gs>
              <a:gs pos="6500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small" dirty="0">
                <a:solidFill>
                  <a:prstClr val="white"/>
                </a:solidFill>
              </a:rPr>
              <a:t>Barrier Design</a:t>
            </a:r>
            <a:endParaRPr lang="en-US" sz="1600" b="1" cap="small" dirty="0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735708" y="1528499"/>
            <a:ext cx="2560320" cy="4572000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>
            <a:spAutoFit/>
          </a:bodyPr>
          <a:lstStyle/>
          <a:p>
            <a:pPr marL="228600" indent="-228600" defTabSz="228600">
              <a:buFontTx/>
              <a:buAutoNum type="arabicPeriod"/>
            </a:pPr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Water Barrier:</a:t>
            </a:r>
          </a:p>
          <a:p>
            <a:pPr defTabSz="228600"/>
            <a:r>
              <a:rPr lang="en-US" sz="700" dirty="0">
                <a:solidFill>
                  <a:srgbClr val="F79646">
                    <a:lumMod val="75000"/>
                  </a:srgbClr>
                </a:solidFill>
              </a:rPr>
              <a:t> ●</a:t>
            </a:r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Delft-Cost Estimate by spring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a.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Bigger opening for navigation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b.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Scour protection issues 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c.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Soil issue, need cores (LT)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d.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Alternative environmental Barrier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e. Flow and fish larvae issues</a:t>
            </a:r>
          </a:p>
          <a:p>
            <a:pPr defTabSz="228600"/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    f. Overflow, leakage during storm</a:t>
            </a:r>
          </a:p>
          <a:p>
            <a:pPr defTabSz="228600"/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● </a:t>
            </a: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Nice visual</a:t>
            </a:r>
            <a:r>
              <a:rPr lang="en-US" sz="1050" u="sng" dirty="0">
                <a:solidFill>
                  <a:schemeClr val="accent6"/>
                </a:solidFill>
              </a:rPr>
              <a:t>ization needed</a:t>
            </a:r>
          </a:p>
          <a:p>
            <a:pPr marL="228600" indent="-228600" defTabSz="228600">
              <a:buFont typeface="+mj-lt"/>
              <a:buAutoNum type="arabicPeriod" startAt="2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Land </a:t>
            </a:r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Barrier</a:t>
            </a:r>
          </a:p>
          <a:p>
            <a:pPr defTabSz="228600"/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● </a:t>
            </a: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Estimates of alternative costs based no different heights.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 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800" dirty="0">
                <a:solidFill>
                  <a:srgbClr val="F79646">
                    <a:lumMod val="75000"/>
                  </a:srgbClr>
                </a:solidFill>
              </a:rPr>
              <a:t>●</a:t>
            </a:r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Examine alternative </a:t>
            </a:r>
            <a:r>
              <a:rPr lang="en-US" sz="1050" u="sng" dirty="0">
                <a:solidFill>
                  <a:srgbClr val="F79646">
                    <a:lumMod val="75000"/>
                  </a:srgbClr>
                </a:solidFill>
              </a:rPr>
              <a:t>construction designs/costs</a:t>
            </a:r>
            <a:r>
              <a:rPr lang="en-US" sz="1050" dirty="0">
                <a:solidFill>
                  <a:srgbClr val="F79646">
                    <a:lumMod val="75000"/>
                  </a:srgbClr>
                </a:solidFill>
              </a:rPr>
              <a:t>.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● 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Better understand sand availability and costs.</a:t>
            </a:r>
          </a:p>
          <a:p>
            <a:pPr defTabSz="228600"/>
            <a:r>
              <a:rPr lang="en-US" sz="8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800" dirty="0">
                <a:solidFill>
                  <a:schemeClr val="accent6">
                    <a:lumMod val="75000"/>
                  </a:schemeClr>
                </a:solidFill>
              </a:rPr>
              <a:t>● </a:t>
            </a:r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Decide on placement of barrier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(beachfront vs. road).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● </a:t>
            </a: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Visual</a:t>
            </a:r>
            <a:r>
              <a:rPr lang="en-US" sz="1050" u="sng" dirty="0">
                <a:solidFill>
                  <a:schemeClr val="accent6"/>
                </a:solidFill>
              </a:rPr>
              <a:t>ization</a:t>
            </a:r>
          </a:p>
          <a:p>
            <a:pPr marL="228600" indent="-228600" defTabSz="228600">
              <a:buFont typeface="+mj-lt"/>
              <a:buAutoNum type="arabicPeriod" startAt="3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Bay Interior</a:t>
            </a:r>
          </a:p>
          <a:p>
            <a:pPr defTabSz="228600"/>
            <a:r>
              <a:rPr lang="en-US" sz="800" dirty="0">
                <a:solidFill>
                  <a:prstClr val="black">
                    <a:lumMod val="95000"/>
                    <a:lumOff val="5000"/>
                  </a:prstClr>
                </a:solidFill>
              </a:rPr>
              <a:t>  </a:t>
            </a:r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● 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Visual</a:t>
            </a:r>
            <a:r>
              <a:rPr lang="en-US" sz="1050" dirty="0">
                <a:solidFill>
                  <a:schemeClr val="accent6"/>
                </a:solidFill>
              </a:rPr>
              <a:t>ization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 ● 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Land use issues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 ● 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Buy out targets</a:t>
            </a:r>
          </a:p>
          <a:p>
            <a:pPr defTabSz="228600"/>
            <a:r>
              <a:rPr lang="en-US" sz="800" dirty="0">
                <a:solidFill>
                  <a:srgbClr val="C0504D">
                    <a:lumMod val="75000"/>
                  </a:srgbClr>
                </a:solidFill>
              </a:rPr>
              <a:t>  ● </a:t>
            </a: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(MT) </a:t>
            </a:r>
            <a:r>
              <a:rPr lang="en-US" sz="1050" i="1" dirty="0">
                <a:solidFill>
                  <a:srgbClr val="FF0000"/>
                </a:solidFill>
              </a:rPr>
              <a:t>“Charrette”</a:t>
            </a:r>
            <a:r>
              <a:rPr lang="en-US" sz="1050" i="1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1050" i="1" dirty="0">
                <a:solidFill>
                  <a:srgbClr val="F79646">
                    <a:lumMod val="75000"/>
                  </a:srgbClr>
                </a:solidFill>
              </a:rPr>
              <a:t>working with nature</a:t>
            </a:r>
            <a:r>
              <a:rPr lang="en-US" sz="1050" i="1" dirty="0">
                <a:solidFill>
                  <a:srgbClr val="C0504D">
                    <a:lumMod val="75000"/>
                  </a:srgbClr>
                </a:solidFill>
              </a:rPr>
              <a:t> </a:t>
            </a:r>
            <a:r>
              <a:rPr lang="en-US" sz="1050" dirty="0">
                <a:solidFill>
                  <a:schemeClr val="accent6">
                    <a:lumMod val="75000"/>
                  </a:schemeClr>
                </a:solidFill>
              </a:rPr>
              <a:t>to design barriers within the bay.</a:t>
            </a:r>
          </a:p>
          <a:p>
            <a:pPr defTabSz="228600"/>
            <a:r>
              <a:rPr lang="en-US" sz="800" dirty="0">
                <a:solidFill>
                  <a:prstClr val="white">
                    <a:lumMod val="50000"/>
                  </a:prstClr>
                </a:solidFill>
              </a:rPr>
              <a:t>● </a:t>
            </a:r>
            <a:r>
              <a:rPr lang="en-US" sz="1050" dirty="0">
                <a:solidFill>
                  <a:prstClr val="white">
                    <a:lumMod val="50000"/>
                  </a:prstClr>
                </a:solidFill>
              </a:rPr>
              <a:t>SSPEED leads interior efforts, and decides when we all get involved.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143774" y="1880828"/>
            <a:ext cx="2011680" cy="576064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38000">
                <a:schemeClr val="accent2">
                  <a:lumMod val="75000"/>
                </a:schemeClr>
              </a:gs>
              <a:gs pos="68000">
                <a:srgbClr val="FF0000"/>
              </a:gs>
              <a:gs pos="100000">
                <a:srgbClr val="FF0000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small" dirty="0">
                <a:solidFill>
                  <a:prstClr val="white"/>
                </a:solidFill>
              </a:rPr>
              <a:t>Economics</a:t>
            </a:r>
            <a:endParaRPr lang="en-US" sz="1600" b="1" cap="small" dirty="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765194" y="2504182"/>
            <a:ext cx="2743200" cy="3840480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Finish populating HAZUS model-residential: Run for IKE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FF0000"/>
                </a:solidFill>
              </a:rPr>
              <a:t>Finish Industrial dataset and integrate into model.</a:t>
            </a:r>
          </a:p>
          <a:p>
            <a:pPr marL="228600" indent="-228600">
              <a:buFontTx/>
              <a:buAutoNum type="arabicPeriod"/>
            </a:pPr>
            <a:r>
              <a:rPr lang="en-US" sz="1050" i="1" u="sng" dirty="0">
                <a:solidFill>
                  <a:srgbClr val="FF0000"/>
                </a:solidFill>
              </a:rPr>
              <a:t>Develop a detailed written document </a:t>
            </a:r>
            <a:r>
              <a:rPr lang="en-US" sz="1050" i="1" u="sng" dirty="0">
                <a:solidFill>
                  <a:schemeClr val="accent2">
                    <a:lumMod val="75000"/>
                  </a:schemeClr>
                </a:solidFill>
              </a:rPr>
              <a:t>for surge model-economic interface.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Run storms without protection for baseline economics.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Damage assessment for storms with complete data (total damage) for protection scheme.</a:t>
            </a:r>
          </a:p>
          <a:p>
            <a:pPr marL="228600" indent="-228600">
              <a:buFontTx/>
              <a:buAutoNum type="arabicPeriod"/>
            </a:pPr>
            <a:r>
              <a:rPr lang="en-US" sz="1050" u="sng" dirty="0">
                <a:solidFill>
                  <a:srgbClr val="C0504D">
                    <a:lumMod val="75000"/>
                  </a:srgbClr>
                </a:solidFill>
              </a:rPr>
              <a:t>IMPLAN Analysis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Land use change analysis?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(M/LT) loss of life analysis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Economic benefit of constructing the barrier or other alternatives: development, tourism, ecosystem services (MT).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Lower insurance payments and claims.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(M/LT) costs for different elevations and connect to return periods.</a:t>
            </a:r>
          </a:p>
          <a:p>
            <a:pPr marL="228600" indent="-228600">
              <a:buFontTx/>
              <a:buAutoNum type="arabicPeriod"/>
            </a:pPr>
            <a:r>
              <a:rPr lang="en-US" sz="1050" dirty="0">
                <a:solidFill>
                  <a:srgbClr val="C0504D">
                    <a:lumMod val="75000"/>
                  </a:srgbClr>
                </a:solidFill>
              </a:rPr>
              <a:t>Maintenance, operational cost issues.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732404" y="6129300"/>
            <a:ext cx="100341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TAMU/TAMUG</a:t>
            </a:r>
          </a:p>
          <a:p>
            <a:r>
              <a:rPr lang="en-US" sz="800" dirty="0">
                <a:solidFill>
                  <a:prstClr val="black"/>
                </a:solidFill>
              </a:rPr>
              <a:t>Dutch</a:t>
            </a:r>
          </a:p>
          <a:p>
            <a:r>
              <a:rPr lang="en-US" sz="800" dirty="0">
                <a:solidFill>
                  <a:prstClr val="black"/>
                </a:solidFill>
              </a:rPr>
              <a:t>SSPEED Center</a:t>
            </a:r>
          </a:p>
          <a:p>
            <a:r>
              <a:rPr lang="en-US" sz="800" dirty="0">
                <a:solidFill>
                  <a:prstClr val="black"/>
                </a:solidFill>
              </a:rPr>
              <a:t>Jackson State</a:t>
            </a:r>
          </a:p>
          <a:p>
            <a:r>
              <a:rPr lang="en-US" sz="800" dirty="0">
                <a:solidFill>
                  <a:prstClr val="black"/>
                </a:solidFill>
              </a:rPr>
              <a:t>U. of Houston</a:t>
            </a:r>
          </a:p>
          <a:p>
            <a:endParaRPr lang="en-US" sz="11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015868" y="7413567"/>
            <a:ext cx="914400" cy="161583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>
            <a:spAutoFit/>
          </a:bodyPr>
          <a:lstStyle/>
          <a:p>
            <a:pPr marL="228600" indent="-228600" algn="ctr">
              <a:buFontTx/>
              <a:buAutoNum type="arabicPeriod"/>
            </a:pPr>
            <a:endParaRPr lang="en-US" sz="105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9473068" y="6253788"/>
            <a:ext cx="259336" cy="0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472138" y="6361800"/>
            <a:ext cx="259336" cy="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472138" y="6481102"/>
            <a:ext cx="259336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472138" y="6597352"/>
            <a:ext cx="259336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473068" y="6705364"/>
            <a:ext cx="2593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5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4" y="208107"/>
            <a:ext cx="10515600" cy="780184"/>
          </a:xfrm>
        </p:spPr>
        <p:txBody>
          <a:bodyPr/>
          <a:lstStyle/>
          <a:p>
            <a:pPr algn="ctr"/>
            <a:r>
              <a:rPr lang="en-US" b="1" dirty="0" smtClean="0"/>
              <a:t>Summary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Coastal Barrier (Ike Dike) Greatly </a:t>
            </a:r>
            <a:r>
              <a:rPr lang="en-US" dirty="0"/>
              <a:t>R</a:t>
            </a:r>
            <a:r>
              <a:rPr lang="en-US" dirty="0" smtClean="0"/>
              <a:t>educes </a:t>
            </a:r>
            <a:r>
              <a:rPr lang="en-US" dirty="0"/>
              <a:t>S</a:t>
            </a:r>
            <a:r>
              <a:rPr lang="en-US" dirty="0" smtClean="0"/>
              <a:t>urge </a:t>
            </a:r>
            <a:r>
              <a:rPr lang="en-US" dirty="0"/>
              <a:t>D</a:t>
            </a:r>
            <a:r>
              <a:rPr lang="en-US" dirty="0" smtClean="0"/>
              <a:t>amage for All </a:t>
            </a:r>
            <a:r>
              <a:rPr lang="en-US" dirty="0"/>
              <a:t>S</a:t>
            </a:r>
            <a:r>
              <a:rPr lang="en-US" dirty="0" smtClean="0"/>
              <a:t>torms</a:t>
            </a:r>
          </a:p>
          <a:p>
            <a:r>
              <a:rPr lang="en-US" dirty="0" smtClean="0"/>
              <a:t>A 17ft high barrier would “handle” most storms</a:t>
            </a:r>
          </a:p>
          <a:p>
            <a:r>
              <a:rPr lang="en-US" dirty="0" smtClean="0"/>
              <a:t>Well on Our </a:t>
            </a:r>
            <a:r>
              <a:rPr lang="en-US" dirty="0"/>
              <a:t>W</a:t>
            </a:r>
            <a:r>
              <a:rPr lang="en-US" dirty="0" smtClean="0"/>
              <a:t>ay to a Preliminary Cost/Benefit Analysis and a Very First Cut at an Actionable Plan</a:t>
            </a:r>
          </a:p>
          <a:p>
            <a:r>
              <a:rPr lang="en-US" dirty="0" smtClean="0"/>
              <a:t>Strong Research Team and Plans in Place to Continuously Improve the Actionable Plan</a:t>
            </a:r>
          </a:p>
          <a:p>
            <a:r>
              <a:rPr lang="en-US" dirty="0" smtClean="0"/>
              <a:t>Will </a:t>
            </a:r>
            <a:r>
              <a:rPr lang="en-US" dirty="0"/>
              <a:t>N</a:t>
            </a:r>
            <a:r>
              <a:rPr lang="en-US" dirty="0" smtClean="0"/>
              <a:t>eed To Raise Additional Resources to Continue Our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737" r="12569"/>
          <a:stretch/>
        </p:blipFill>
        <p:spPr>
          <a:xfrm>
            <a:off x="2401455" y="723127"/>
            <a:ext cx="6493164" cy="6134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4387" y="0"/>
            <a:ext cx="710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 smtClean="0">
                <a:latin typeface="+mj-lt"/>
              </a:rPr>
              <a:t>NOLA’s Surge Barrier is In Place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06" y="348621"/>
            <a:ext cx="10515600" cy="109561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What You </a:t>
            </a:r>
            <a:r>
              <a:rPr lang="en-US" b="1" dirty="0"/>
              <a:t>C</a:t>
            </a:r>
            <a:r>
              <a:rPr lang="en-US" b="1" dirty="0" smtClean="0"/>
              <a:t>an Do!</a:t>
            </a:r>
            <a:br>
              <a:rPr lang="en-US" b="1" dirty="0" smtClean="0"/>
            </a:br>
            <a:r>
              <a:rPr lang="en-US" b="1" dirty="0" smtClean="0"/>
              <a:t>Take Pride that Your City Started </a:t>
            </a:r>
            <a:r>
              <a:rPr lang="en-US" b="1" dirty="0"/>
              <a:t>A</a:t>
            </a:r>
            <a:r>
              <a:rPr lang="en-US" b="1" dirty="0" smtClean="0"/>
              <a:t>ll </a:t>
            </a:r>
            <a:r>
              <a:rPr lang="en-US" b="1" dirty="0"/>
              <a:t>T</a:t>
            </a:r>
            <a:r>
              <a:rPr lang="en-US" b="1" dirty="0" smtClean="0"/>
              <a:t>his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68" y="2031049"/>
            <a:ext cx="10515600" cy="39969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Get Angry and Stay Angry </a:t>
            </a:r>
          </a:p>
          <a:p>
            <a:r>
              <a:rPr lang="en-US" dirty="0" smtClean="0"/>
              <a:t>Demand Galveston Bay Be Treated Like Other Hard-Hit Areas</a:t>
            </a:r>
          </a:p>
          <a:p>
            <a:r>
              <a:rPr lang="en-US" dirty="0" smtClean="0"/>
              <a:t>Recognize that Our Region Has Already Overwhelming Supported a Surge Suppression Approach that Features the Coastal Barrier</a:t>
            </a:r>
          </a:p>
          <a:p>
            <a:r>
              <a:rPr lang="en-US" dirty="0" smtClean="0"/>
              <a:t>Realize that Special Congressional Legislation Will Be Necessary</a:t>
            </a:r>
          </a:p>
          <a:p>
            <a:r>
              <a:rPr lang="en-US" dirty="0" smtClean="0"/>
              <a:t>Push for an Actionable Plan to Help Such Legislation</a:t>
            </a:r>
          </a:p>
          <a:p>
            <a:r>
              <a:rPr lang="en-US" dirty="0"/>
              <a:t>Acknowledge </a:t>
            </a:r>
            <a:r>
              <a:rPr lang="en-US" dirty="0" smtClean="0"/>
              <a:t>that Now Only Academic-Led Researchers with Local Funding </a:t>
            </a:r>
            <a:r>
              <a:rPr lang="en-US" dirty="0"/>
              <a:t>A</a:t>
            </a:r>
            <a:r>
              <a:rPr lang="en-US" dirty="0" smtClean="0"/>
              <a:t>re Working to Produce a Plan </a:t>
            </a:r>
          </a:p>
          <a:p>
            <a:r>
              <a:rPr lang="en-US" dirty="0" smtClean="0"/>
              <a:t>Urge Additional Funding Be Focused on Progress Toward Achieving Federal Legislation </a:t>
            </a:r>
            <a:endParaRPr lang="en-US" dirty="0"/>
          </a:p>
          <a:p>
            <a:r>
              <a:rPr lang="en-US" dirty="0" smtClean="0"/>
              <a:t>Work with State and Federal Officials and Legislators to support Surge Suppression for the Galveston Bay Region As Soon </a:t>
            </a:r>
            <a:r>
              <a:rPr lang="en-US" dirty="0"/>
              <a:t>A</a:t>
            </a:r>
            <a:r>
              <a:rPr lang="en-US" dirty="0" smtClean="0"/>
              <a:t>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ackson State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90" y="3312117"/>
            <a:ext cx="1421436" cy="15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54" y="343721"/>
            <a:ext cx="2847063" cy="691916"/>
          </a:xfrm>
          <a:prstGeom prst="rect">
            <a:avLst/>
          </a:prstGeom>
        </p:spPr>
      </p:pic>
      <p:sp>
        <p:nvSpPr>
          <p:cNvPr id="5" name="AutoShape 6" descr="Image result for rice university sspeed center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09" y="1495135"/>
            <a:ext cx="1377374" cy="13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97" y="3600111"/>
            <a:ext cx="3543011" cy="58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44" y="5438070"/>
            <a:ext cx="2372782" cy="6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29" y="5230965"/>
            <a:ext cx="2256774" cy="107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50" y="1700087"/>
            <a:ext cx="3012352" cy="73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1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368"/>
            <a:ext cx="10515600" cy="980790"/>
          </a:xfrm>
        </p:spPr>
        <p:txBody>
          <a:bodyPr/>
          <a:lstStyle/>
          <a:p>
            <a:pPr algn="ctr"/>
            <a:r>
              <a:rPr lang="en-US" b="1" dirty="0" smtClean="0"/>
              <a:t>Our Region’s Bottom 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0571"/>
            <a:ext cx="10515600" cy="46899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Other Hard-hit </a:t>
            </a:r>
            <a:r>
              <a:rPr lang="en-US" dirty="0"/>
              <a:t>A</a:t>
            </a:r>
            <a:r>
              <a:rPr lang="en-US" dirty="0" smtClean="0"/>
              <a:t>reas </a:t>
            </a:r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R</a:t>
            </a:r>
            <a:r>
              <a:rPr lang="en-US" dirty="0" smtClean="0"/>
              <a:t>eceived Billions to Build </a:t>
            </a:r>
            <a:r>
              <a:rPr lang="en-US" dirty="0"/>
              <a:t>P</a:t>
            </a:r>
            <a:r>
              <a:rPr lang="en-US" dirty="0" smtClean="0"/>
              <a:t>rotection and to Plan </a:t>
            </a:r>
            <a:r>
              <a:rPr lang="en-US" dirty="0"/>
              <a:t>A</a:t>
            </a:r>
            <a:r>
              <a:rPr lang="en-US" dirty="0" smtClean="0"/>
              <a:t>dditional </a:t>
            </a:r>
            <a:r>
              <a:rPr lang="en-US" dirty="0"/>
              <a:t>P</a:t>
            </a:r>
            <a:r>
              <a:rPr lang="en-US" dirty="0" smtClean="0"/>
              <a:t>rotection</a:t>
            </a:r>
          </a:p>
          <a:p>
            <a:r>
              <a:rPr lang="en-US" dirty="0" smtClean="0"/>
              <a:t>Ike Hit Us Hard and a Major </a:t>
            </a:r>
            <a:r>
              <a:rPr lang="en-US" dirty="0"/>
              <a:t>H</a:t>
            </a:r>
            <a:r>
              <a:rPr lang="en-US" dirty="0" smtClean="0"/>
              <a:t>urricane </a:t>
            </a:r>
            <a:r>
              <a:rPr lang="en-US" dirty="0"/>
              <a:t>H</a:t>
            </a:r>
            <a:r>
              <a:rPr lang="en-US" dirty="0" smtClean="0"/>
              <a:t>its </a:t>
            </a:r>
            <a:r>
              <a:rPr lang="en-US" dirty="0"/>
              <a:t>the </a:t>
            </a:r>
            <a:r>
              <a:rPr lang="en-US" dirty="0" smtClean="0"/>
              <a:t>Upper </a:t>
            </a:r>
            <a:r>
              <a:rPr lang="en-US" dirty="0"/>
              <a:t>Texas </a:t>
            </a:r>
            <a:r>
              <a:rPr lang="en-US" dirty="0" smtClean="0"/>
              <a:t>Coast </a:t>
            </a:r>
            <a:r>
              <a:rPr lang="en-US" dirty="0"/>
              <a:t>about every 14 </a:t>
            </a:r>
            <a:r>
              <a:rPr lang="en-US" dirty="0" smtClean="0"/>
              <a:t>years - Its </a:t>
            </a:r>
            <a:r>
              <a:rPr lang="en-US" dirty="0"/>
              <a:t>B</a:t>
            </a:r>
            <a:r>
              <a:rPr lang="en-US" dirty="0" smtClean="0"/>
              <a:t>een </a:t>
            </a:r>
            <a:r>
              <a:rPr lang="en-US" dirty="0"/>
              <a:t>A</a:t>
            </a:r>
            <a:r>
              <a:rPr lang="en-US" dirty="0" smtClean="0"/>
              <a:t>lmost 7 Years </a:t>
            </a:r>
            <a:r>
              <a:rPr lang="en-US" dirty="0"/>
              <a:t>S</a:t>
            </a:r>
            <a:r>
              <a:rPr lang="en-US" dirty="0" smtClean="0"/>
              <a:t>ince Ike – 10 since Rita</a:t>
            </a:r>
          </a:p>
          <a:p>
            <a:r>
              <a:rPr lang="en-US" dirty="0" smtClean="0"/>
              <a:t>But </a:t>
            </a:r>
            <a:r>
              <a:rPr lang="en-US" dirty="0"/>
              <a:t>T</a:t>
            </a:r>
            <a:r>
              <a:rPr lang="en-US" dirty="0" smtClean="0"/>
              <a:t>here Have Been No </a:t>
            </a:r>
            <a:r>
              <a:rPr lang="en-US" dirty="0"/>
              <a:t>F</a:t>
            </a:r>
            <a:r>
              <a:rPr lang="en-US" dirty="0" smtClean="0"/>
              <a:t>ederal Expenditures in Galveston Bay to Protect the Petrochemical </a:t>
            </a:r>
            <a:r>
              <a:rPr lang="en-US" dirty="0"/>
              <a:t>C</a:t>
            </a:r>
            <a:r>
              <a:rPr lang="en-US" dirty="0" smtClean="0"/>
              <a:t>apital of the US Despite its Strategic </a:t>
            </a:r>
            <a:r>
              <a:rPr lang="en-US" dirty="0"/>
              <a:t>N</a:t>
            </a:r>
            <a:r>
              <a:rPr lang="en-US" dirty="0" smtClean="0"/>
              <a:t>ational </a:t>
            </a:r>
            <a:r>
              <a:rPr lang="en-US" dirty="0"/>
              <a:t>I</a:t>
            </a:r>
            <a:r>
              <a:rPr lang="en-US" dirty="0" smtClean="0"/>
              <a:t>mportance</a:t>
            </a:r>
          </a:p>
          <a:p>
            <a:r>
              <a:rPr lang="en-US" dirty="0" smtClean="0"/>
              <a:t>The US Is Playing Russian Roulette with Galveston Bay</a:t>
            </a:r>
          </a:p>
          <a:p>
            <a:r>
              <a:rPr lang="en-US" dirty="0" smtClean="0"/>
              <a:t>Aided by Those Trying to Delay Any Progress</a:t>
            </a:r>
          </a:p>
          <a:p>
            <a:r>
              <a:rPr lang="en-US" u="sng" dirty="0" smtClean="0"/>
              <a:t>We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hould </a:t>
            </a:r>
            <a:r>
              <a:rPr lang="en-US" dirty="0"/>
              <a:t>F</a:t>
            </a:r>
            <a:r>
              <a:rPr lang="en-US" dirty="0" smtClean="0"/>
              <a:t>eel a Sense of Urgency </a:t>
            </a:r>
            <a:r>
              <a:rPr lang="en-US" u="sng" dirty="0"/>
              <a:t>a</a:t>
            </a:r>
            <a:r>
              <a:rPr lang="en-US" u="sng" dirty="0" smtClean="0"/>
              <a:t>nd</a:t>
            </a:r>
            <a:r>
              <a:rPr lang="en-US" dirty="0" smtClean="0"/>
              <a:t> of Outrage </a:t>
            </a:r>
          </a:p>
        </p:txBody>
      </p:sp>
      <p:pic>
        <p:nvPicPr>
          <p:cNvPr id="1026" name="Picture 3" descr="https://encrypted-tbn0.gstatic.com/images?q=tbn:ANd9GcSrfmizZnnOlcQyJqpO_qh7P__i1HB1_LJx62NRyvsSe8UcCV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12" y="4206132"/>
            <a:ext cx="2404188" cy="232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55" y="235816"/>
            <a:ext cx="10515600" cy="1020329"/>
          </a:xfrm>
        </p:spPr>
        <p:txBody>
          <a:bodyPr/>
          <a:lstStyle/>
          <a:p>
            <a:pPr algn="ctr"/>
            <a:r>
              <a:rPr lang="en-US" b="1" dirty="0"/>
              <a:t>Probable </a:t>
            </a:r>
            <a:r>
              <a:rPr lang="en-US" b="1" dirty="0" smtClean="0"/>
              <a:t>Timing of Next Special Legislation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Hope for Proactive Legislation for Houston/Galveston</a:t>
            </a:r>
          </a:p>
          <a:p>
            <a:r>
              <a:rPr lang="en-US" dirty="0" smtClean="0"/>
              <a:t>But Most Likely Will Be Reactive - Event Driven</a:t>
            </a:r>
          </a:p>
          <a:p>
            <a:r>
              <a:rPr lang="en-US" dirty="0" smtClean="0"/>
              <a:t>Storm </a:t>
            </a:r>
            <a:r>
              <a:rPr lang="en-US" u="sng" dirty="0" smtClean="0"/>
              <a:t>Event</a:t>
            </a:r>
            <a:r>
              <a:rPr lang="en-US" dirty="0" smtClean="0"/>
              <a:t> - Significant New Damage Anywhere in US</a:t>
            </a:r>
          </a:p>
          <a:p>
            <a:r>
              <a:rPr lang="en-US" dirty="0" smtClean="0"/>
              <a:t>Large Request Requiring Special Legislation </a:t>
            </a:r>
            <a:r>
              <a:rPr lang="en-US" u="sng" dirty="0" smtClean="0"/>
              <a:t>Event</a:t>
            </a:r>
            <a:r>
              <a:rPr lang="en-US" dirty="0" smtClean="0"/>
              <a:t> - Next </a:t>
            </a:r>
            <a:r>
              <a:rPr lang="en-US" dirty="0"/>
              <a:t>R</a:t>
            </a:r>
            <a:r>
              <a:rPr lang="en-US" dirty="0" smtClean="0"/>
              <a:t>ound of Sandy-Related </a:t>
            </a:r>
            <a:r>
              <a:rPr lang="en-US" dirty="0"/>
              <a:t>L</a:t>
            </a:r>
            <a:r>
              <a:rPr lang="en-US" dirty="0" smtClean="0"/>
              <a:t>egislation, which May </a:t>
            </a:r>
            <a:r>
              <a:rPr lang="en-US" dirty="0"/>
              <a:t>B</a:t>
            </a:r>
            <a:r>
              <a:rPr lang="en-US" dirty="0" smtClean="0"/>
              <a:t>e Soon - USACE has Completed $50M (No Match) </a:t>
            </a:r>
            <a:r>
              <a:rPr lang="en-US" dirty="0"/>
              <a:t>S</a:t>
            </a:r>
            <a:r>
              <a:rPr lang="en-US" dirty="0" smtClean="0"/>
              <a:t>tudies – Implementation Will </a:t>
            </a:r>
            <a:r>
              <a:rPr lang="en-US" dirty="0"/>
              <a:t>B</a:t>
            </a:r>
            <a:r>
              <a:rPr lang="en-US" dirty="0" smtClean="0"/>
              <a:t>e </a:t>
            </a:r>
            <a:r>
              <a:rPr lang="en-US" dirty="0"/>
              <a:t>M</a:t>
            </a:r>
            <a:r>
              <a:rPr lang="en-US" dirty="0" smtClean="0"/>
              <a:t>any Billions </a:t>
            </a:r>
          </a:p>
          <a:p>
            <a:r>
              <a:rPr lang="en-US" dirty="0" smtClean="0"/>
              <a:t>Sandy Area Will </a:t>
            </a:r>
            <a:r>
              <a:rPr lang="en-US" dirty="0"/>
              <a:t>H</a:t>
            </a:r>
            <a:r>
              <a:rPr lang="en-US" dirty="0" smtClean="0"/>
              <a:t>ave a Plan – New Orleans Had a Very </a:t>
            </a:r>
            <a:r>
              <a:rPr lang="en-US" dirty="0"/>
              <a:t>R</a:t>
            </a:r>
            <a:r>
              <a:rPr lang="en-US" dirty="0" smtClean="0"/>
              <a:t>ough </a:t>
            </a:r>
            <a:r>
              <a:rPr lang="en-US" dirty="0"/>
              <a:t>P</a:t>
            </a:r>
            <a:r>
              <a:rPr lang="en-US" dirty="0" smtClean="0"/>
              <a:t>lan</a:t>
            </a:r>
          </a:p>
          <a:p>
            <a:r>
              <a:rPr lang="en-US" dirty="0" smtClean="0"/>
              <a:t>We Will Need a Plan </a:t>
            </a: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C</a:t>
            </a:r>
            <a:r>
              <a:rPr lang="en-US" dirty="0" smtClean="0"/>
              <a:t>ompete for 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9513"/>
            <a:ext cx="10515600" cy="172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smtClean="0"/>
              <a:t>Our Research Goal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Provide a Sound Basis for Special Legislation for the Galveston Bay Region</a:t>
            </a:r>
            <a:r>
              <a:rPr lang="en-US" i="1" dirty="0"/>
              <a:t> </a:t>
            </a:r>
            <a:r>
              <a:rPr lang="en-US" i="1" u="sng" dirty="0" smtClean="0"/>
              <a:t>As Soon As Possible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31523"/>
            <a:ext cx="10515600" cy="3145439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/>
              <a:t>Actionable Plan </a:t>
            </a:r>
            <a:r>
              <a:rPr lang="en-US" dirty="0" smtClean="0"/>
              <a:t>for Comprehensive Surge Protection of the Galveston Bay Region</a:t>
            </a:r>
          </a:p>
          <a:p>
            <a:r>
              <a:rPr lang="en-US" dirty="0" smtClean="0"/>
              <a:t>And, with our implementation partners, </a:t>
            </a:r>
            <a:r>
              <a:rPr lang="en-US" u="sng" dirty="0" smtClean="0"/>
              <a:t>Public Information </a:t>
            </a:r>
            <a:r>
              <a:rPr lang="en-US" dirty="0" smtClean="0"/>
              <a:t>in Support of this Plan and to help guide Special Congressional Legislation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46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Our Strategy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377" y="1353014"/>
            <a:ext cx="10515600" cy="4351338"/>
          </a:xfrm>
        </p:spPr>
        <p:txBody>
          <a:bodyPr/>
          <a:lstStyle/>
          <a:p>
            <a:r>
              <a:rPr lang="en-US" dirty="0" smtClean="0"/>
              <a:t>Provide the </a:t>
            </a:r>
            <a:r>
              <a:rPr lang="en-US" u="sng" dirty="0" smtClean="0"/>
              <a:t>Very First </a:t>
            </a:r>
            <a:r>
              <a:rPr lang="en-US" u="sng" dirty="0"/>
              <a:t>C</a:t>
            </a:r>
            <a:r>
              <a:rPr lang="en-US" u="sng" dirty="0" smtClean="0"/>
              <a:t>ut </a:t>
            </a:r>
            <a:r>
              <a:rPr lang="en-US" dirty="0" smtClean="0"/>
              <a:t>at an Actionable Plan this Hurricane </a:t>
            </a:r>
            <a:r>
              <a:rPr lang="en-US" dirty="0"/>
              <a:t>S</a:t>
            </a:r>
            <a:r>
              <a:rPr lang="en-US" dirty="0" smtClean="0"/>
              <a:t>eason</a:t>
            </a:r>
          </a:p>
          <a:p>
            <a:r>
              <a:rPr lang="en-US" dirty="0" smtClean="0"/>
              <a:t>Improve it and Re-release an Improved Version Every </a:t>
            </a:r>
            <a:r>
              <a:rPr lang="en-US" dirty="0"/>
              <a:t>Y</a:t>
            </a:r>
            <a:r>
              <a:rPr lang="en-US" dirty="0" smtClean="0"/>
              <a:t>ear </a:t>
            </a:r>
            <a:r>
              <a:rPr lang="en-US" dirty="0"/>
              <a:t>U</a:t>
            </a:r>
            <a:r>
              <a:rPr lang="en-US" dirty="0" smtClean="0"/>
              <a:t>ntil the Region Gets Congressional Legislation</a:t>
            </a:r>
          </a:p>
          <a:p>
            <a:r>
              <a:rPr lang="en-US" dirty="0" smtClean="0"/>
              <a:t>Our </a:t>
            </a:r>
            <a:r>
              <a:rPr lang="en-US" dirty="0"/>
              <a:t>M</a:t>
            </a:r>
            <a:r>
              <a:rPr lang="en-US" dirty="0" smtClean="0"/>
              <a:t>ajor </a:t>
            </a:r>
            <a:r>
              <a:rPr lang="en-US" dirty="0"/>
              <a:t>R</a:t>
            </a:r>
            <a:r>
              <a:rPr lang="en-US" dirty="0" smtClean="0"/>
              <a:t>ole Stops with Congressional Legislation </a:t>
            </a:r>
          </a:p>
          <a:p>
            <a:r>
              <a:rPr lang="en-US" dirty="0" smtClean="0"/>
              <a:t>We want Congress to Instruct the USACE </a:t>
            </a:r>
            <a:r>
              <a:rPr lang="en-US" dirty="0"/>
              <a:t>to </a:t>
            </a:r>
            <a:r>
              <a:rPr lang="en-US" dirty="0" smtClean="0"/>
              <a:t>Complete </a:t>
            </a:r>
            <a:r>
              <a:rPr lang="en-US" dirty="0"/>
              <a:t>the Final Design, Build and Maintain the Protective Structure </a:t>
            </a:r>
            <a:r>
              <a:rPr lang="en-US" dirty="0" smtClean="0"/>
              <a:t>Elements </a:t>
            </a:r>
            <a:r>
              <a:rPr lang="en-US" dirty="0"/>
              <a:t>of the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The USACE, as They </a:t>
            </a:r>
            <a:r>
              <a:rPr lang="en-US" dirty="0"/>
              <a:t>D</a:t>
            </a:r>
            <a:r>
              <a:rPr lang="en-US" dirty="0" smtClean="0"/>
              <a:t>id in New Orleans, Can Quickly Build an Effective  Barrier Here; </a:t>
            </a:r>
            <a:r>
              <a:rPr lang="en-US" u="sng" dirty="0"/>
              <a:t>B</a:t>
            </a:r>
            <a:r>
              <a:rPr lang="en-US" u="sng" dirty="0" smtClean="0"/>
              <a:t>ut</a:t>
            </a:r>
            <a:r>
              <a:rPr lang="en-US" dirty="0" smtClean="0"/>
              <a:t> It Will Require Special Legislation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2578</Words>
  <Application>Microsoft Office PowerPoint</Application>
  <PresentationFormat>Custom</PresentationFormat>
  <Paragraphs>369</Paragraphs>
  <Slides>51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Office Theme</vt:lpstr>
      <vt:lpstr>Waveform</vt:lpstr>
      <vt:lpstr>Mylar</vt:lpstr>
      <vt:lpstr>1_Office Theme</vt:lpstr>
      <vt:lpstr>2_Office Theme</vt:lpstr>
      <vt:lpstr>8_Office Theme</vt:lpstr>
      <vt:lpstr>9_Office Theme</vt:lpstr>
      <vt:lpstr>4_Office Theme</vt:lpstr>
      <vt:lpstr>PowerPoint Presentation</vt:lpstr>
      <vt:lpstr>Report on $250K Galveston IDC monies</vt:lpstr>
      <vt:lpstr>Why Academic-led Surge Research  </vt:lpstr>
      <vt:lpstr>Special Legislation Since 2005</vt:lpstr>
      <vt:lpstr>PowerPoint Presentation</vt:lpstr>
      <vt:lpstr>Our Region’s Bottom Line</vt:lpstr>
      <vt:lpstr>Probable Timing of Next Special Legislation</vt:lpstr>
      <vt:lpstr>Our Research Goal   Provide a Sound Basis for Special Legislation for the Galveston Bay Region As Soon As Possible</vt:lpstr>
      <vt:lpstr>Our Strategy </vt:lpstr>
      <vt:lpstr>Who we are </vt:lpstr>
      <vt:lpstr>TAMUG/SPEED Research Team</vt:lpstr>
      <vt:lpstr>Academic-led Research but Much More than Academics</vt:lpstr>
      <vt:lpstr>PowerPoint Presentation</vt:lpstr>
      <vt:lpstr>Overall Galveston Bay Solution</vt:lpstr>
      <vt:lpstr>PowerPoint Presentation</vt:lpstr>
      <vt:lpstr>HGAPS Alternatives</vt:lpstr>
      <vt:lpstr>Beach-the first line of defense</vt:lpstr>
      <vt:lpstr>PowerPoint Presentation</vt:lpstr>
      <vt:lpstr>Where We Are Towards a Very First Cut at an Actionable Plan</vt:lpstr>
      <vt:lpstr>National Research Council Report</vt:lpstr>
      <vt:lpstr>Flood Risk and Optimization  </vt:lpstr>
      <vt:lpstr>Optimizing barrier height </vt:lpstr>
      <vt:lpstr>Determining Benefits</vt:lpstr>
      <vt:lpstr>Preliminary Incomplete Surge Level and Economic Damage Analysis</vt:lpstr>
      <vt:lpstr>Storm Surge Modeling</vt:lpstr>
      <vt:lpstr>Historic category  3, 4, 5 hurricanes (from NOAA )</vt:lpstr>
      <vt:lpstr>Hurricane Track Groupings and Storm Numbering</vt:lpstr>
      <vt:lpstr>Modeling Surge and Residual Bay Surge </vt:lpstr>
      <vt:lpstr>Path of Storms  (Storm 122)</vt:lpstr>
      <vt:lpstr>Surge Suppression for the 960-mb Direct Hit Storm</vt:lpstr>
      <vt:lpstr>Surge Suppression for the 930-mb Direct Hit Storm</vt:lpstr>
      <vt:lpstr>Surge Suppression for the 900-mb Direct Hit Storm</vt:lpstr>
      <vt:lpstr>Relative Roles of the Coastal Barrier and Risk Reduction Measures Within the Bay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Determining Costs – Coastal Barrier</vt:lpstr>
      <vt:lpstr>Land Barrier Solutions </vt:lpstr>
      <vt:lpstr>Bay Hydraulics - 2D – Depth Integrated (M. Ruijs, 2011)</vt:lpstr>
      <vt:lpstr>Water Barrier Solution</vt:lpstr>
      <vt:lpstr>Bolivar Roads barrier: environmental section (P. de Vries)</vt:lpstr>
      <vt:lpstr>Bolivar Roads barrier: navigational section</vt:lpstr>
      <vt:lpstr>Operation barrier: closure</vt:lpstr>
      <vt:lpstr>Barrier dynamic stability (J. Smulders)</vt:lpstr>
      <vt:lpstr>PowerPoint Presentation</vt:lpstr>
      <vt:lpstr>Summary </vt:lpstr>
      <vt:lpstr>What You Can Do! Take Pride that Your City Started All This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Galveston</dc:title>
  <dc:creator>William Merrell</dc:creator>
  <cp:lastModifiedBy>Cherie Coffman</cp:lastModifiedBy>
  <cp:revision>162</cp:revision>
  <cp:lastPrinted>2015-03-09T20:37:19Z</cp:lastPrinted>
  <dcterms:created xsi:type="dcterms:W3CDTF">2015-03-05T19:17:45Z</dcterms:created>
  <dcterms:modified xsi:type="dcterms:W3CDTF">2015-04-22T15:41:32Z</dcterms:modified>
</cp:coreProperties>
</file>